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</p:sldIdLst>
  <p:sldSz cx="9144000" cy="5143500" type="screen16x9"/>
  <p:notesSz cx="6858000" cy="9144000"/>
  <p:embeddedFontLst>
    <p:embeddedFont>
      <p:font typeface="Hind" panose="020B0604020202020204" charset="0"/>
      <p:regular r:id="rId160"/>
      <p:bold r:id="rId161"/>
    </p:embeddedFont>
    <p:embeddedFont>
      <p:font typeface="Roboto" panose="020B0604020202020204" charset="0"/>
      <p:regular r:id="rId162"/>
      <p:bold r:id="rId163"/>
      <p:italic r:id="rId164"/>
      <p:boldItalic r:id="rId165"/>
    </p:embeddedFont>
    <p:embeddedFont>
      <p:font typeface="Allerta Stencil" panose="020B0604020202020204" charset="0"/>
      <p:regular r:id="rId166"/>
    </p:embeddedFont>
    <p:embeddedFont>
      <p:font typeface="Press Start 2P" panose="020B0604020202020204" charset="0"/>
      <p:regular r:id="rId167"/>
    </p:embeddedFont>
    <p:embeddedFont>
      <p:font typeface="Inconsolata" panose="020B0604020202020204" charset="0"/>
      <p:regular r:id="rId168"/>
    </p:embeddedFont>
    <p:embeddedFont>
      <p:font typeface="Consolas" panose="020B0609020204030204" pitchFamily="49" charset="0"/>
      <p:regular r:id="rId169"/>
      <p:bold r:id="rId170"/>
      <p:italic r:id="rId171"/>
      <p:boldItalic r:id="rId1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AD3B2E-5688-4340-94CC-C6C68BC2D74D}">
  <a:tblStyle styleId="{3CAD3B2E-5688-4340-94CC-C6C68BC2D7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notesMaster" Target="notesMasters/notesMaster1.xml"/><Relationship Id="rId175" Type="http://schemas.openxmlformats.org/officeDocument/2006/relationships/theme" Target="theme/theme1.xml"/><Relationship Id="rId170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1.fntdata"/><Relationship Id="rId16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font" Target="fonts/font12.fntdata"/><Relationship Id="rId176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2.fntdata"/><Relationship Id="rId16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font" Target="fonts/font5.fntdata"/><Relationship Id="rId16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font" Target="fonts/font1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34613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044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50030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728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2072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Shape 9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49324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6508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38831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8165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74281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16583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3598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138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14161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Shape 10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70052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3351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Shape 10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7779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37090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Shape 10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9687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Shape 10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195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Shape 10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3285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41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Shape 1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90369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600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85972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03588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37314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Shape 1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95261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8694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Shape 1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98168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83634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5022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Shape 1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80740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83791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Shape 1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073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76285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Shape 1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3645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Shape 1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4110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Shape 1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49197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51333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8504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88551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Shape 1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70656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Shape 1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06205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Shape 1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57560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Shape 1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656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94093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Shape 1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95191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Shape 1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6971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Shape 1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Shape 1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73752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Shape 1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44998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Shape 1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48064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Shape 1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11489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Shape 1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50258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Shape 1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97881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Shape 1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52161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Shape 1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560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6907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70704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Shape 1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946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Shape 1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20768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92548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Shape 1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0135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Shape 1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2934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Shape 1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38513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Shape 1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Shape 1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3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68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588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019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7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022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676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396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96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761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293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779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382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332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999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180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839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570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15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753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274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8336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89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653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910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1945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22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216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585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857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30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2111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770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2656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195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1661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328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740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7941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509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085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64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8983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2175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8656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8281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6439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174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199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0572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9610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3283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664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3970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567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803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4937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934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797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34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3970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1788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9067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3841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6968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1474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3172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565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2194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4913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449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9580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2908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5803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605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5004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8817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7145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49366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6753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8174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381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161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030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6711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4809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3314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94699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923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6351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1698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17243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60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Char char="■"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Shape 9"/>
          <p:cNvSpPr txBox="1"/>
          <p:nvPr/>
        </p:nvSpPr>
        <p:spPr>
          <a:xfrm>
            <a:off x="296425" y="4688775"/>
            <a:ext cx="2034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Allerta Stencil"/>
                <a:ea typeface="Allerta Stencil"/>
                <a:cs typeface="Allerta Stencil"/>
                <a:sym typeface="Allerta Stencil"/>
              </a:rPr>
              <a:t>@g33konaut</a:t>
            </a:r>
            <a:endParaRPr sz="1800" b="1">
              <a:latin typeface="Allerta Stencil"/>
              <a:ea typeface="Allerta Stencil"/>
              <a:cs typeface="Allerta Stencil"/>
              <a:sym typeface="Allerta Stencil"/>
            </a:endParaRPr>
          </a:p>
        </p:txBody>
      </p:sp>
      <p:pic>
        <p:nvPicPr>
          <p:cNvPr id="10" name="Shape 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61250" y="4620406"/>
            <a:ext cx="411525" cy="4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48975" y="4620399"/>
            <a:ext cx="411525" cy="4115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google.com/web/fundamentals/performance/rendering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32.png"/><Relationship Id="rId4" Type="http://schemas.openxmlformats.org/officeDocument/2006/relationships/image" Target="../media/image58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sstriggers.com/" TargetMode="Externa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98HnXB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web/fundamentals/performance/rendering/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36600"/>
            <a:ext cx="8520600" cy="16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Rendering performance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Pixels...</a:t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3255150" y="1748125"/>
            <a:ext cx="2633700" cy="2225100"/>
          </a:xfrm>
          <a:prstGeom prst="rect">
            <a:avLst/>
          </a:prstGeom>
          <a:solidFill>
            <a:srgbClr val="FFAA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372075" y="2554225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100% red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" name="Shape 116"/>
          <p:cNvCxnSpPr>
            <a:stCxn id="115" idx="3"/>
            <a:endCxn id="114" idx="1"/>
          </p:cNvCxnSpPr>
          <p:nvPr/>
        </p:nvCxnSpPr>
        <p:spPr>
          <a:xfrm>
            <a:off x="2772375" y="2860675"/>
            <a:ext cx="482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Shape 117"/>
          <p:cNvSpPr txBox="1"/>
          <p:nvPr/>
        </p:nvSpPr>
        <p:spPr>
          <a:xfrm>
            <a:off x="3371850" y="4275225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66% green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Shape 118"/>
          <p:cNvCxnSpPr>
            <a:stCxn id="117" idx="0"/>
            <a:endCxn id="114" idx="2"/>
          </p:cNvCxnSpPr>
          <p:nvPr/>
        </p:nvCxnSpPr>
        <p:spPr>
          <a:xfrm rot="10800000">
            <a:off x="4572000" y="3973125"/>
            <a:ext cx="0" cy="3021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Shape 119"/>
          <p:cNvSpPr txBox="1"/>
          <p:nvPr/>
        </p:nvSpPr>
        <p:spPr>
          <a:xfrm>
            <a:off x="6371625" y="2554225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33% blue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" name="Shape 120"/>
          <p:cNvCxnSpPr>
            <a:stCxn id="114" idx="3"/>
            <a:endCxn id="119" idx="1"/>
          </p:cNvCxnSpPr>
          <p:nvPr/>
        </p:nvCxnSpPr>
        <p:spPr>
          <a:xfrm>
            <a:off x="5888850" y="2860675"/>
            <a:ext cx="4827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building</a:t>
            </a:r>
            <a:endParaRPr/>
          </a:p>
        </p:txBody>
      </p:sp>
      <p:sp>
        <p:nvSpPr>
          <p:cNvPr id="946" name="Shape 94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&lt;style&gt;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body { color: red; }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h1 { color: blue; }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&lt;/style&gt;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&lt;p style=”</a:t>
            </a:r>
            <a:r>
              <a:rPr lang="en-GB" sz="1800" b="1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color: green</a:t>
            </a:r>
            <a:r>
              <a:rPr lang="en-GB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”&gt;...&lt;/p&gt;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7" name="Shape 947"/>
          <p:cNvSpPr/>
          <p:nvPr/>
        </p:nvSpPr>
        <p:spPr>
          <a:xfrm>
            <a:off x="49874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FF"/>
                </a:solidFill>
              </a:rPr>
              <a:t>h1</a:t>
            </a:r>
            <a:endParaRPr sz="2400" b="1">
              <a:solidFill>
                <a:srgbClr val="0000FF"/>
              </a:solidFill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6415450" y="133302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body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49" name="Shape 949"/>
          <p:cNvSpPr/>
          <p:nvPr/>
        </p:nvSpPr>
        <p:spPr>
          <a:xfrm>
            <a:off x="641545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8761D"/>
                </a:solidFill>
              </a:rPr>
              <a:t>p</a:t>
            </a:r>
            <a:endParaRPr sz="2400" b="1">
              <a:solidFill>
                <a:srgbClr val="38761D"/>
              </a:solidFill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78435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p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78435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img</a:t>
            </a:r>
            <a:endParaRPr sz="2400" b="1"/>
          </a:p>
        </p:txBody>
      </p:sp>
      <p:sp>
        <p:nvSpPr>
          <p:cNvPr id="952" name="Shape 952"/>
          <p:cNvSpPr/>
          <p:nvPr/>
        </p:nvSpPr>
        <p:spPr>
          <a:xfrm>
            <a:off x="641545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8761D"/>
                </a:solidFill>
              </a:rPr>
              <a:t>txt</a:t>
            </a:r>
            <a:endParaRPr sz="2400" b="1">
              <a:solidFill>
                <a:srgbClr val="38761D"/>
              </a:solidFill>
            </a:endParaRPr>
          </a:p>
        </p:txBody>
      </p:sp>
      <p:sp>
        <p:nvSpPr>
          <p:cNvPr id="953" name="Shape 953"/>
          <p:cNvSpPr/>
          <p:nvPr/>
        </p:nvSpPr>
        <p:spPr>
          <a:xfrm>
            <a:off x="49874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FF"/>
                </a:solidFill>
              </a:rPr>
              <a:t>txt</a:t>
            </a:r>
            <a:endParaRPr sz="2400" b="1">
              <a:solidFill>
                <a:srgbClr val="0000FF"/>
              </a:solidFill>
            </a:endParaRPr>
          </a:p>
        </p:txBody>
      </p:sp>
      <p:cxnSp>
        <p:nvCxnSpPr>
          <p:cNvPr id="954" name="Shape 954"/>
          <p:cNvCxnSpPr>
            <a:stCxn id="948" idx="2"/>
            <a:endCxn id="947" idx="0"/>
          </p:cNvCxnSpPr>
          <p:nvPr/>
        </p:nvCxnSpPr>
        <p:spPr>
          <a:xfrm rot="5400000">
            <a:off x="6036700" y="1391675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5" name="Shape 955"/>
          <p:cNvCxnSpPr>
            <a:stCxn id="950" idx="0"/>
            <a:endCxn id="948" idx="2"/>
          </p:cNvCxnSpPr>
          <p:nvPr/>
        </p:nvCxnSpPr>
        <p:spPr>
          <a:xfrm rot="5400000" flipH="1">
            <a:off x="7464750" y="1391700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Shape 956"/>
          <p:cNvCxnSpPr>
            <a:stCxn id="948" idx="2"/>
            <a:endCxn id="949" idx="0"/>
          </p:cNvCxnSpPr>
          <p:nvPr/>
        </p:nvCxnSpPr>
        <p:spPr>
          <a:xfrm rot="-5400000" flipH="1">
            <a:off x="6751000" y="2105375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Shape 957"/>
          <p:cNvCxnSpPr>
            <a:stCxn id="947" idx="2"/>
            <a:endCxn id="953" idx="0"/>
          </p:cNvCxnSpPr>
          <p:nvPr/>
        </p:nvCxnSpPr>
        <p:spPr>
          <a:xfrm rot="-5400000" flipH="1">
            <a:off x="53229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Shape 958"/>
          <p:cNvCxnSpPr>
            <a:stCxn id="949" idx="2"/>
            <a:endCxn id="952" idx="0"/>
          </p:cNvCxnSpPr>
          <p:nvPr/>
        </p:nvCxnSpPr>
        <p:spPr>
          <a:xfrm rot="-5400000" flipH="1">
            <a:off x="675100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Shape 959"/>
          <p:cNvCxnSpPr>
            <a:stCxn id="950" idx="2"/>
            <a:endCxn id="951" idx="0"/>
          </p:cNvCxnSpPr>
          <p:nvPr/>
        </p:nvCxnSpPr>
        <p:spPr>
          <a:xfrm rot="-5400000" flipH="1">
            <a:off x="81790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Layouting</a:t>
            </a:r>
            <a:endParaRPr/>
          </a:p>
        </p:txBody>
      </p:sp>
      <p:pic>
        <p:nvPicPr>
          <p:cNvPr id="965" name="Shape 965" descr="11fo7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65481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</a:t>
            </a:r>
            <a:endParaRPr/>
          </a:p>
        </p:txBody>
      </p:sp>
      <p:pic>
        <p:nvPicPr>
          <p:cNvPr id="971" name="Shape 971" descr="... Browser Window | by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175" y="879675"/>
            <a:ext cx="6437650" cy="33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Shape 972"/>
          <p:cNvSpPr/>
          <p:nvPr/>
        </p:nvSpPr>
        <p:spPr>
          <a:xfrm>
            <a:off x="1565850" y="1292025"/>
            <a:ext cx="6059100" cy="94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Shape 973"/>
          <p:cNvSpPr/>
          <p:nvPr/>
        </p:nvSpPr>
        <p:spPr>
          <a:xfrm>
            <a:off x="2776600" y="2311950"/>
            <a:ext cx="3832500" cy="1497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74" name="Shape 974"/>
          <p:cNvPicPr preferRelativeResize="0"/>
          <p:nvPr/>
        </p:nvPicPr>
        <p:blipFill rotWithShape="1">
          <a:blip r:embed="rId4">
            <a:alphaModFix/>
          </a:blip>
          <a:srcRect l="38765" t="45491" r="28993" b="14378"/>
          <a:stretch/>
        </p:blipFill>
        <p:spPr>
          <a:xfrm>
            <a:off x="3967950" y="1317150"/>
            <a:ext cx="1449800" cy="8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Shape 975"/>
          <p:cNvPicPr preferRelativeResize="0"/>
          <p:nvPr/>
        </p:nvPicPr>
        <p:blipFill rotWithShape="1">
          <a:blip r:embed="rId4">
            <a:alphaModFix/>
          </a:blip>
          <a:srcRect l="38765" t="45491" r="28993" b="14378"/>
          <a:stretch/>
        </p:blipFill>
        <p:spPr>
          <a:xfrm>
            <a:off x="3558975" y="2361912"/>
            <a:ext cx="2267749" cy="139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now: JavaScript</a:t>
            </a:r>
            <a:endParaRPr/>
          </a:p>
        </p:txBody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311700" y="1152473"/>
            <a:ext cx="8520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elem </a:t>
            </a:r>
            <a:r>
              <a:rPr lang="en-GB">
                <a:solidFill>
                  <a:srgbClr val="687687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>
                <a:solidFill>
                  <a:srgbClr val="0000FF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document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.querySelector(</a:t>
            </a:r>
            <a:r>
              <a:rPr lang="en-GB">
                <a:solidFill>
                  <a:srgbClr val="FF0000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‘div’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b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elem.</a:t>
            </a:r>
            <a:r>
              <a:rPr lang="en-GB">
                <a:solidFill>
                  <a:srgbClr val="06960E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style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-GB">
                <a:solidFill>
                  <a:srgbClr val="06960E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width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>
                <a:solidFill>
                  <a:srgbClr val="687687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>
                <a:solidFill>
                  <a:srgbClr val="FF0000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‘100%’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6D79D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paths forward</a:t>
            </a:r>
            <a:endParaRPr/>
          </a:p>
        </p:txBody>
      </p:sp>
      <p:pic>
        <p:nvPicPr>
          <p:cNvPr id="987" name="Shape 9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100" y="1090850"/>
            <a:ext cx="6779811" cy="101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Shape 9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100" y="1922326"/>
            <a:ext cx="6779811" cy="101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Shape 9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100" y="2781155"/>
            <a:ext cx="6779811" cy="1016333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Shape 990"/>
          <p:cNvSpPr txBox="1"/>
          <p:nvPr/>
        </p:nvSpPr>
        <p:spPr>
          <a:xfrm>
            <a:off x="3186750" y="3870619"/>
            <a:ext cx="2770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99999"/>
                </a:solidFill>
                <a:hlinkClick r:id="rId6"/>
              </a:rPr>
              <a:t>CC-BY-NC Google Developers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now: JavaScript</a:t>
            </a:r>
            <a:endParaRPr/>
          </a:p>
        </p:txBody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311700" y="1152473"/>
            <a:ext cx="8520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elem </a:t>
            </a:r>
            <a:r>
              <a:rPr lang="en-GB">
                <a:solidFill>
                  <a:srgbClr val="687687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>
                <a:solidFill>
                  <a:srgbClr val="0000FF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document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.querySelector(</a:t>
            </a:r>
            <a:r>
              <a:rPr lang="en-GB">
                <a:solidFill>
                  <a:srgbClr val="FF0000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‘div’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b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elem.</a:t>
            </a:r>
            <a:r>
              <a:rPr lang="en-GB">
                <a:solidFill>
                  <a:srgbClr val="06960E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style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-GB">
                <a:solidFill>
                  <a:srgbClr val="06960E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width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>
                <a:solidFill>
                  <a:srgbClr val="687687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>
                <a:solidFill>
                  <a:srgbClr val="FF0000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‘100%’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D79D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97" name="Shape 997"/>
          <p:cNvSpPr txBox="1"/>
          <p:nvPr/>
        </p:nvSpPr>
        <p:spPr>
          <a:xfrm>
            <a:off x="4610900" y="2874525"/>
            <a:ext cx="4221300" cy="16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AutoNum type="arabicPeriod"/>
            </a:pPr>
            <a:r>
              <a:rPr lang="en-GB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Layout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AutoNum type="arabicPeriod"/>
            </a:pPr>
            <a:r>
              <a:rPr lang="en-GB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Paint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Shape 998"/>
          <p:cNvSpPr/>
          <p:nvPr/>
        </p:nvSpPr>
        <p:spPr>
          <a:xfrm>
            <a:off x="1692500" y="3013725"/>
            <a:ext cx="2918400" cy="133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play a game...</a:t>
            </a:r>
            <a:endParaRPr/>
          </a:p>
        </p:txBody>
      </p:sp>
      <p:sp>
        <p:nvSpPr>
          <p:cNvPr id="1004" name="Shape 10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FF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#transform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{ </a:t>
            </a:r>
            <a:endParaRPr sz="2400">
              <a:solidFill>
                <a:srgbClr val="3B3B3B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transform: translateX(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); </a:t>
            </a:r>
            <a:endParaRPr sz="2400">
              <a:solidFill>
                <a:srgbClr val="3B3B3B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400">
              <a:solidFill>
                <a:srgbClr val="8DA6C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play a game...</a:t>
            </a:r>
            <a:endParaRPr/>
          </a:p>
        </p:txBody>
      </p:sp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9999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#transform { </a:t>
            </a:r>
            <a:endParaRPr sz="2400">
              <a:solidFill>
                <a:srgbClr val="999999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9999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transform: translateX(0); </a:t>
            </a:r>
            <a:endParaRPr sz="2400">
              <a:solidFill>
                <a:srgbClr val="999999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999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38761D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setTimeout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(() </a:t>
            </a:r>
            <a:r>
              <a:rPr lang="en-GB" sz="24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=&gt;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{ </a:t>
            </a:r>
            <a:b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el.</a:t>
            </a:r>
            <a:r>
              <a:rPr lang="en-GB" sz="2400">
                <a:solidFill>
                  <a:srgbClr val="B7734C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style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.transform </a:t>
            </a:r>
            <a:r>
              <a:rPr lang="en-GB" sz="24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400">
                <a:solidFill>
                  <a:srgbClr val="CC0000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'translateX(200px)'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}, 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2000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it paint?</a:t>
            </a:r>
            <a:endParaRPr/>
          </a:p>
        </p:txBody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17" name="Shape 1017"/>
          <p:cNvPicPr preferRelativeResize="0"/>
          <p:nvPr/>
        </p:nvPicPr>
        <p:blipFill rotWithShape="1">
          <a:blip r:embed="rId3">
            <a:alphaModFix/>
          </a:blip>
          <a:srcRect t="12780" b="12653"/>
          <a:stretch/>
        </p:blipFill>
        <p:spPr>
          <a:xfrm>
            <a:off x="284200" y="972169"/>
            <a:ext cx="8575582" cy="35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Yes.</a:t>
            </a:r>
            <a:endParaRPr/>
          </a:p>
        </p:txBody>
      </p:sp>
      <p:pic>
        <p:nvPicPr>
          <p:cNvPr id="1023" name="Shape 1023" descr="ezgif-3-b2bb3a467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75" y="1152475"/>
            <a:ext cx="649725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Pixels...</a:t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971550" y="16524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100% red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3371850" y="16524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66% green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772150" y="16524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33% blue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971550" y="22653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255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3371850" y="22653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170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5772150" y="22653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85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971550" y="28782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FF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3371850" y="28782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AA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5772150" y="28782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55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>
            <a:spLocks noGrp="1"/>
          </p:cNvSpPr>
          <p:nvPr>
            <p:ph type="title"/>
          </p:nvPr>
        </p:nvSpPr>
        <p:spPr>
          <a:xfrm>
            <a:off x="99750" y="1586250"/>
            <a:ext cx="8944500" cy="19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 NO COMPOSITE?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7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2342325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it paint?</a:t>
            </a:r>
            <a:endParaRPr/>
          </a:p>
        </p:txBody>
      </p:sp>
      <p:sp>
        <p:nvSpPr>
          <p:cNvPr id="1035" name="Shape 10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Textures (“</a:t>
            </a:r>
            <a:r>
              <a:rPr lang="en-GB" i="1"/>
              <a:t>layers</a:t>
            </a:r>
            <a:r>
              <a:rPr lang="en-GB"/>
              <a:t>”) are expensive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it paint?</a:t>
            </a:r>
            <a:endParaRPr/>
          </a:p>
        </p:txBody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Textures (“</a:t>
            </a:r>
            <a:r>
              <a:rPr lang="en-GB" i="1">
                <a:solidFill>
                  <a:srgbClr val="999999"/>
                </a:solidFill>
              </a:rPr>
              <a:t>layers</a:t>
            </a:r>
            <a:r>
              <a:rPr lang="en-GB">
                <a:solidFill>
                  <a:srgbClr val="999999"/>
                </a:solidFill>
              </a:rPr>
              <a:t>”) are expensive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Engine relies on hints for layers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it paint?</a:t>
            </a:r>
            <a:endParaRPr/>
          </a:p>
        </p:txBody>
      </p:sp>
      <p:sp>
        <p:nvSpPr>
          <p:cNvPr id="1047" name="Shape 10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Textures (“</a:t>
            </a:r>
            <a:r>
              <a:rPr lang="en-GB" i="1">
                <a:solidFill>
                  <a:srgbClr val="999999"/>
                </a:solidFill>
              </a:rPr>
              <a:t>layers</a:t>
            </a:r>
            <a:r>
              <a:rPr lang="en-GB">
                <a:solidFill>
                  <a:srgbClr val="999999"/>
                </a:solidFill>
              </a:rPr>
              <a:t>”) are expensive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Engine relies on hints for layers, such as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-GB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video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lang="en-GB">
                <a:solidFill>
                  <a:schemeClr val="dk1"/>
                </a:solidFill>
              </a:rPr>
              <a:t> &amp; 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-GB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canvas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it paint?</a:t>
            </a:r>
            <a:endParaRPr/>
          </a:p>
        </p:txBody>
      </p:sp>
      <p:sp>
        <p:nvSpPr>
          <p:cNvPr id="1053" name="Shape 10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Textures (“</a:t>
            </a:r>
            <a:r>
              <a:rPr lang="en-GB" i="1">
                <a:solidFill>
                  <a:srgbClr val="999999"/>
                </a:solidFill>
              </a:rPr>
              <a:t>layers</a:t>
            </a:r>
            <a:r>
              <a:rPr lang="en-GB">
                <a:solidFill>
                  <a:srgbClr val="999999"/>
                </a:solidFill>
              </a:rPr>
              <a:t>”) are expensive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Engine relies on hints for layers, such as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&lt;video&gt;</a:t>
            </a:r>
            <a:r>
              <a:rPr lang="en-GB">
                <a:solidFill>
                  <a:srgbClr val="999999"/>
                </a:solidFill>
              </a:rPr>
              <a:t> &amp; </a:t>
            </a:r>
            <a:r>
              <a:rPr lang="en-GB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&lt;canvas&gt;</a:t>
            </a:r>
            <a:endParaRPr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Char char="○"/>
            </a:pPr>
            <a:r>
              <a:rPr lang="en-GB" b="1">
                <a:solidFill>
                  <a:srgbClr val="0000FF"/>
                </a:solidFill>
              </a:rPr>
              <a:t>3D</a:t>
            </a:r>
            <a:r>
              <a:rPr lang="en-GB">
                <a:solidFill>
                  <a:schemeClr val="dk1"/>
                </a:solidFill>
              </a:rPr>
              <a:t> transforms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it paint?</a:t>
            </a:r>
            <a:endParaRPr/>
          </a:p>
        </p:txBody>
      </p:sp>
      <p:sp>
        <p:nvSpPr>
          <p:cNvPr id="1059" name="Shape 10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Textures (“</a:t>
            </a:r>
            <a:r>
              <a:rPr lang="en-GB" i="1">
                <a:solidFill>
                  <a:srgbClr val="999999"/>
                </a:solidFill>
              </a:rPr>
              <a:t>layers</a:t>
            </a:r>
            <a:r>
              <a:rPr lang="en-GB">
                <a:solidFill>
                  <a:srgbClr val="999999"/>
                </a:solidFill>
              </a:rPr>
              <a:t>”) are expensive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Engine relies on hints for layers, such as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&lt;video&gt;</a:t>
            </a:r>
            <a:r>
              <a:rPr lang="en-GB">
                <a:solidFill>
                  <a:srgbClr val="999999"/>
                </a:solidFill>
              </a:rPr>
              <a:t> &amp; </a:t>
            </a:r>
            <a:r>
              <a:rPr lang="en-GB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&lt;canvas&gt;</a:t>
            </a:r>
            <a:endParaRPr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Inconsolata"/>
              <a:buChar char="○"/>
            </a:pPr>
            <a:r>
              <a:rPr lang="en-GB" b="1">
                <a:solidFill>
                  <a:srgbClr val="999999"/>
                </a:solidFill>
              </a:rPr>
              <a:t>3D</a:t>
            </a:r>
            <a:r>
              <a:rPr lang="en-GB">
                <a:solidFill>
                  <a:srgbClr val="999999"/>
                </a:solidFill>
              </a:rPr>
              <a:t> transforms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 b="1">
                <a:solidFill>
                  <a:srgbClr val="FF0000"/>
                </a:solidFill>
              </a:rPr>
              <a:t>composite-only</a:t>
            </a:r>
            <a:r>
              <a:rPr lang="en-GB">
                <a:solidFill>
                  <a:schemeClr val="dk1"/>
                </a:solidFill>
              </a:rPr>
              <a:t> animations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does it paint?</a:t>
            </a:r>
            <a:endParaRPr/>
          </a:p>
        </p:txBody>
      </p:sp>
      <p:sp>
        <p:nvSpPr>
          <p:cNvPr id="1065" name="Shape 10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Textures (“</a:t>
            </a:r>
            <a:r>
              <a:rPr lang="en-GB" i="1">
                <a:solidFill>
                  <a:srgbClr val="999999"/>
                </a:solidFill>
              </a:rPr>
              <a:t>layers</a:t>
            </a:r>
            <a:r>
              <a:rPr lang="en-GB">
                <a:solidFill>
                  <a:srgbClr val="999999"/>
                </a:solidFill>
              </a:rPr>
              <a:t>”) are expensive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Engine relies on hints for layers, such as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&lt;video&gt;</a:t>
            </a:r>
            <a:r>
              <a:rPr lang="en-GB">
                <a:solidFill>
                  <a:srgbClr val="999999"/>
                </a:solidFill>
              </a:rPr>
              <a:t> &amp; </a:t>
            </a:r>
            <a:r>
              <a:rPr lang="en-GB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&lt;canvas&gt;</a:t>
            </a:r>
            <a:endParaRPr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Inconsolata"/>
              <a:buChar char="○"/>
            </a:pPr>
            <a:r>
              <a:rPr lang="en-GB" b="1">
                <a:solidFill>
                  <a:srgbClr val="999999"/>
                </a:solidFill>
              </a:rPr>
              <a:t>3D</a:t>
            </a:r>
            <a:r>
              <a:rPr lang="en-GB">
                <a:solidFill>
                  <a:srgbClr val="999999"/>
                </a:solidFill>
              </a:rPr>
              <a:t> transforms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 b="1">
                <a:solidFill>
                  <a:srgbClr val="999999"/>
                </a:solidFill>
              </a:rPr>
              <a:t>composite-only</a:t>
            </a:r>
            <a:r>
              <a:rPr lang="en-GB">
                <a:solidFill>
                  <a:srgbClr val="999999"/>
                </a:solidFill>
              </a:rPr>
              <a:t> animations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will-change</a:t>
            </a:r>
            <a:r>
              <a:rPr lang="en-GB">
                <a:solidFill>
                  <a:schemeClr val="dk1"/>
                </a:solidFill>
              </a:rPr>
              <a:t> property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play again...</a:t>
            </a:r>
            <a:endParaRPr/>
          </a:p>
        </p:txBody>
      </p:sp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FF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#transform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{ transform: translate3d(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-GB" sz="2400">
                <a:solidFill>
                  <a:schemeClr val="dk1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-GB" sz="24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-GB" sz="2400">
                <a:solidFill>
                  <a:schemeClr val="dk1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); }</a:t>
            </a:r>
            <a:endParaRPr sz="2400">
              <a:solidFill>
                <a:srgbClr val="FF64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8DA6C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8DA6C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38761D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setTimeout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(() </a:t>
            </a:r>
            <a:r>
              <a:rPr lang="en-GB" sz="24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=&gt;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{ </a:t>
            </a:r>
            <a:b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el.</a:t>
            </a:r>
            <a:r>
              <a:rPr lang="en-GB" sz="2400">
                <a:solidFill>
                  <a:srgbClr val="B7734C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style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.transform </a:t>
            </a:r>
            <a:r>
              <a:rPr lang="en-GB" sz="24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400">
                <a:solidFill>
                  <a:srgbClr val="CC0000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'translate3d(200px, 0, 0)'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}, 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2000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it paint?</a:t>
            </a:r>
            <a:endParaRPr/>
          </a:p>
        </p:txBody>
      </p:sp>
      <p:sp>
        <p:nvSpPr>
          <p:cNvPr id="1077" name="Shape 10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 t="12780" b="12653"/>
          <a:stretch/>
        </p:blipFill>
        <p:spPr>
          <a:xfrm>
            <a:off x="284200" y="972169"/>
            <a:ext cx="8575582" cy="35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No. 3D transform</a:t>
            </a:r>
            <a:endParaRPr/>
          </a:p>
        </p:txBody>
      </p:sp>
      <p:pic>
        <p:nvPicPr>
          <p:cNvPr id="1084" name="Shape 1084" descr="ezgif-3-1a9775e2a8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75" y="1017725"/>
            <a:ext cx="649726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Pixels...</a:t>
            </a:r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971550" y="16524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100% red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3371850" y="16524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66% green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5772150" y="16524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33% blue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971550" y="22653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255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3371850" y="22653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170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5772150" y="22653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85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971550" y="28782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FF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371850" y="28782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AA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772150" y="28782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55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1412250" y="3764625"/>
            <a:ext cx="63195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Roboto"/>
                <a:ea typeface="Roboto"/>
                <a:cs typeface="Roboto"/>
                <a:sym typeface="Roboto"/>
              </a:rPr>
              <a:t>A bunch of </a:t>
            </a:r>
            <a:r>
              <a:rPr lang="en-GB" sz="48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numbers</a:t>
            </a:r>
            <a:endParaRPr sz="48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Shape 150"/>
          <p:cNvSpPr/>
          <p:nvPr/>
        </p:nvSpPr>
        <p:spPr>
          <a:xfrm rot="5400000">
            <a:off x="4360350" y="277350"/>
            <a:ext cx="423300" cy="6850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Round 3:</a:t>
            </a:r>
            <a:endParaRPr/>
          </a:p>
        </p:txBody>
      </p:sp>
      <p:sp>
        <p:nvSpPr>
          <p:cNvPr id="1090" name="Shape 10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FF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#transform</a:t>
            </a:r>
            <a:r>
              <a:rPr lang="en-GB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{ animation: </a:t>
            </a:r>
            <a:r>
              <a:rPr lang="en-GB">
                <a:solidFill>
                  <a:srgbClr val="B7734C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move</a:t>
            </a:r>
            <a:r>
              <a:rPr lang="en-GB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-GB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s</a:t>
            </a:r>
            <a:r>
              <a:rPr lang="en-GB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infinite; }</a:t>
            </a:r>
            <a:br>
              <a:rPr lang="en-GB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>
                <a:solidFill>
                  <a:srgbClr val="0000FF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@keyframes</a:t>
            </a:r>
            <a:r>
              <a:rPr lang="en-GB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move {</a:t>
            </a:r>
            <a:br>
              <a:rPr lang="en-GB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  0% { transform: translateX(</a:t>
            </a:r>
            <a:r>
              <a:rPr lang="en-GB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-GB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); }</a:t>
            </a:r>
            <a:br>
              <a:rPr lang="en-GB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100% { transform: translateX(</a:t>
            </a:r>
            <a:r>
              <a:rPr lang="en-GB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200</a:t>
            </a:r>
            <a:r>
              <a:rPr lang="en-GB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px</a:t>
            </a:r>
            <a:r>
              <a:rPr lang="en-GB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); }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/>
            </a:r>
            <a:b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it paint?</a:t>
            </a:r>
            <a:endParaRPr/>
          </a:p>
        </p:txBody>
      </p:sp>
      <p:sp>
        <p:nvSpPr>
          <p:cNvPr id="1096" name="Shape 10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3">
            <a:alphaModFix/>
          </a:blip>
          <a:srcRect t="12780" b="12653"/>
          <a:stretch/>
        </p:blipFill>
        <p:spPr>
          <a:xfrm>
            <a:off x="284200" y="972169"/>
            <a:ext cx="8575582" cy="35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No. Composite-only anim</a:t>
            </a:r>
            <a:endParaRPr/>
          </a:p>
        </p:txBody>
      </p:sp>
      <p:pic>
        <p:nvPicPr>
          <p:cNvPr id="1103" name="Shape 1103" descr="ezgif-3-5e5ac94f9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75" y="1017725"/>
            <a:ext cx="649726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will-change</a:t>
            </a:r>
            <a:endParaRPr/>
          </a:p>
        </p:txBody>
      </p:sp>
      <p:sp>
        <p:nvSpPr>
          <p:cNvPr id="1115" name="Shape 111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FF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@keyframes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move {</a:t>
            </a:r>
            <a:b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0% { left: 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; }</a:t>
            </a:r>
            <a:b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100% { left: 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200</a:t>
            </a:r>
            <a:r>
              <a:rPr lang="en-GB" sz="24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px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; } }</a:t>
            </a:r>
            <a:endParaRPr sz="2400"/>
          </a:p>
        </p:txBody>
      </p:sp>
      <p:sp>
        <p:nvSpPr>
          <p:cNvPr id="1116" name="Shape 1116"/>
          <p:cNvSpPr txBox="1"/>
          <p:nvPr/>
        </p:nvSpPr>
        <p:spPr>
          <a:xfrm>
            <a:off x="5099725" y="1160025"/>
            <a:ext cx="3732600" cy="3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will-change</a:t>
            </a:r>
            <a:endParaRPr/>
          </a:p>
        </p:txBody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FF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@keyframes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move {</a:t>
            </a:r>
            <a:b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0% { left: 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; }</a:t>
            </a:r>
            <a:b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100% { left: 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200</a:t>
            </a:r>
            <a:r>
              <a:rPr lang="en-GB" sz="24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px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; } }</a:t>
            </a:r>
            <a:endParaRPr sz="2400"/>
          </a:p>
        </p:txBody>
      </p:sp>
      <p:sp>
        <p:nvSpPr>
          <p:cNvPr id="1123" name="Shape 1123"/>
          <p:cNvSpPr txBox="1"/>
          <p:nvPr/>
        </p:nvSpPr>
        <p:spPr>
          <a:xfrm>
            <a:off x="5099725" y="1160025"/>
            <a:ext cx="3732600" cy="3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24" name="Shape 1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25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will-change</a:t>
            </a:r>
            <a:endParaRPr/>
          </a:p>
        </p:txBody>
      </p:sp>
      <p:sp>
        <p:nvSpPr>
          <p:cNvPr id="1130" name="Shape 113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FF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@keyframes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move {</a:t>
            </a:r>
            <a:b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0% { left: 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; }</a:t>
            </a:r>
            <a:b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100% { left: 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200</a:t>
            </a:r>
            <a:r>
              <a:rPr lang="en-GB" sz="24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px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; } }</a:t>
            </a:r>
            <a:endParaRPr sz="2400">
              <a:solidFill>
                <a:srgbClr val="3B3B3B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FF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#transform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{ </a:t>
            </a:r>
            <a:endParaRPr sz="2400">
              <a:solidFill>
                <a:srgbClr val="3B3B3B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-GB" sz="2400" b="1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will-change: left;</a:t>
            </a:r>
            <a:endParaRPr sz="2400" b="1">
              <a:solidFill>
                <a:srgbClr val="3B3B3B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animation: </a:t>
            </a:r>
            <a:r>
              <a:rPr lang="en-GB" sz="2400">
                <a:solidFill>
                  <a:srgbClr val="B7734C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move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24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-GB" sz="24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s</a:t>
            </a: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infinite; }</a:t>
            </a:r>
            <a:endParaRPr sz="2400">
              <a:solidFill>
                <a:srgbClr val="3B3B3B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1" name="Shape 1131"/>
          <p:cNvSpPr txBox="1"/>
          <p:nvPr/>
        </p:nvSpPr>
        <p:spPr>
          <a:xfrm>
            <a:off x="5099725" y="1160025"/>
            <a:ext cx="3732600" cy="3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will-change</a:t>
            </a:r>
            <a:endParaRPr/>
          </a:p>
        </p:txBody>
      </p:sp>
      <p:sp>
        <p:nvSpPr>
          <p:cNvPr id="1137" name="Shape 113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999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@keyframes move {</a:t>
            </a:r>
            <a:br>
              <a:rPr lang="en-GB" sz="2400">
                <a:solidFill>
                  <a:srgbClr val="9999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9999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0% { left: 0; }</a:t>
            </a:r>
            <a:br>
              <a:rPr lang="en-GB" sz="2400">
                <a:solidFill>
                  <a:srgbClr val="9999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2400">
                <a:solidFill>
                  <a:srgbClr val="9999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100% { left: 200px; } }</a:t>
            </a:r>
            <a:endParaRPr sz="2400">
              <a:solidFill>
                <a:srgbClr val="999999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999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#transform { </a:t>
            </a:r>
            <a:endParaRPr sz="2400">
              <a:solidFill>
                <a:srgbClr val="999999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-GB" sz="2400" b="1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will-change: left;</a:t>
            </a:r>
            <a:endParaRPr sz="2400" b="1">
              <a:solidFill>
                <a:srgbClr val="3B3B3B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999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animation: move 2s infinite; }</a:t>
            </a:r>
            <a:endParaRPr sz="2400">
              <a:solidFill>
                <a:srgbClr val="999999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8" name="Shape 1138"/>
          <p:cNvSpPr txBox="1"/>
          <p:nvPr/>
        </p:nvSpPr>
        <p:spPr>
          <a:xfrm>
            <a:off x="5099725" y="1160025"/>
            <a:ext cx="3732600" cy="3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39" name="Shape 1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153" y="1923704"/>
            <a:ext cx="1996174" cy="187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will-change</a:t>
            </a:r>
            <a:endParaRPr/>
          </a:p>
        </p:txBody>
      </p:sp>
      <p:sp>
        <p:nvSpPr>
          <p:cNvPr id="1145" name="Shape 1145"/>
          <p:cNvSpPr/>
          <p:nvPr/>
        </p:nvSpPr>
        <p:spPr>
          <a:xfrm rot="-132">
            <a:off x="672446" y="2060048"/>
            <a:ext cx="7799100" cy="184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This </a:t>
            </a:r>
            <a:r>
              <a:rPr lang="en-GB" sz="3600" b="1"/>
              <a:t>only</a:t>
            </a:r>
            <a:r>
              <a:rPr lang="en-GB" sz="3600"/>
              <a:t> works if the element </a:t>
            </a:r>
            <a:endParaRPr sz="36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isn’t in the layout flow</a:t>
            </a:r>
            <a:endParaRPr sz="36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(e.g. </a:t>
            </a:r>
            <a:r>
              <a:rPr lang="en-GB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position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absolute</a:t>
            </a:r>
            <a:r>
              <a:rPr lang="en-GB" sz="2400"/>
              <a:t>)</a:t>
            </a:r>
            <a:endParaRPr sz="2400"/>
          </a:p>
        </p:txBody>
      </p:sp>
      <p:pic>
        <p:nvPicPr>
          <p:cNvPr id="1146" name="Shape 1146" descr="Free vector graphic: Dragon, Red, Symbol, Fantasy - Free Image o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715" y="1237400"/>
            <a:ext cx="1386499" cy="9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will-change</a:t>
            </a:r>
            <a:endParaRPr/>
          </a:p>
        </p:txBody>
      </p:sp>
      <p:pic>
        <p:nvPicPr>
          <p:cNvPr id="1152" name="Shape 1152" descr="yay-will-chang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13" y="1074799"/>
            <a:ext cx="8441176" cy="329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will-change</a:t>
            </a:r>
            <a:endParaRPr/>
          </a:p>
        </p:txBody>
      </p:sp>
      <p:pic>
        <p:nvPicPr>
          <p:cNvPr id="1158" name="Shape 1158" descr="Screen Shot 2017-06-21 at 13.51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25" y="1528924"/>
            <a:ext cx="8276350" cy="20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Pixels...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971550" y="16524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100% red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3371850" y="16524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66% green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5772150" y="16524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33% blue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971550" y="22653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255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3371850" y="22653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170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5772150" y="22653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85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971550" y="28782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FF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3371850" y="28782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AA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5772150" y="2878200"/>
            <a:ext cx="2400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55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1412250" y="3764625"/>
            <a:ext cx="63195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Roboto"/>
                <a:ea typeface="Roboto"/>
                <a:cs typeface="Roboto"/>
                <a:sym typeface="Roboto"/>
              </a:rPr>
              <a:t>A bunch of </a:t>
            </a:r>
            <a:r>
              <a:rPr lang="en-GB" sz="4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bytes</a:t>
            </a:r>
            <a:endParaRPr sz="4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Shape 166"/>
          <p:cNvSpPr/>
          <p:nvPr/>
        </p:nvSpPr>
        <p:spPr>
          <a:xfrm rot="5400000">
            <a:off x="4360350" y="277350"/>
            <a:ext cx="423300" cy="6850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Devtools ftw!</a:t>
            </a:r>
            <a:endParaRPr/>
          </a:p>
        </p:txBody>
      </p:sp>
      <p:pic>
        <p:nvPicPr>
          <p:cNvPr id="1164" name="Shape 1164" descr="Screen Shot 2017-06-22 at 02.06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1152475"/>
            <a:ext cx="61150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Shape 1165"/>
          <p:cNvSpPr/>
          <p:nvPr/>
        </p:nvSpPr>
        <p:spPr>
          <a:xfrm>
            <a:off x="1796500" y="3322250"/>
            <a:ext cx="2508300" cy="480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6" name="Shape 1166" descr="File:Mozilla Firefox logo 2013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6" y="2121438"/>
            <a:ext cx="850850" cy="9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Devtools ftw!</a:t>
            </a:r>
            <a:endParaRPr/>
          </a:p>
        </p:txBody>
      </p:sp>
      <p:pic>
        <p:nvPicPr>
          <p:cNvPr id="1172" name="Shape 1172" descr="Screen Shot 2017-06-22 at 02.08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1162050"/>
            <a:ext cx="77343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Shape 1173"/>
          <p:cNvSpPr/>
          <p:nvPr/>
        </p:nvSpPr>
        <p:spPr>
          <a:xfrm>
            <a:off x="1200675" y="1841250"/>
            <a:ext cx="6795900" cy="647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4" name="Shape 1174" descr="File:Google Chrome icon (2011)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91488"/>
            <a:ext cx="760525" cy="7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Devtools ftw!</a:t>
            </a:r>
            <a:endParaRPr/>
          </a:p>
        </p:txBody>
      </p:sp>
      <p:pic>
        <p:nvPicPr>
          <p:cNvPr id="1180" name="Shape 1180" descr="File:Safariapplelogo.png - Wikimedia Commons"/>
          <p:cNvPicPr preferRelativeResize="0"/>
          <p:nvPr/>
        </p:nvPicPr>
        <p:blipFill rotWithShape="1">
          <a:blip r:embed="rId3">
            <a:alphaModFix/>
          </a:blip>
          <a:srcRect l="23919" r="24116"/>
          <a:stretch/>
        </p:blipFill>
        <p:spPr>
          <a:xfrm>
            <a:off x="311700" y="1722500"/>
            <a:ext cx="840576" cy="84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Shape 1181" descr="File:Microsoft Edge logo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44" y="2571750"/>
            <a:ext cx="796300" cy="84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Shape 1182" descr="Screen Shot 2017-05-23 at 23.35.43.png"/>
          <p:cNvPicPr preferRelativeResize="0"/>
          <p:nvPr/>
        </p:nvPicPr>
        <p:blipFill rotWithShape="1">
          <a:blip r:embed="rId5">
            <a:alphaModFix/>
          </a:blip>
          <a:srcRect t="61232"/>
          <a:stretch/>
        </p:blipFill>
        <p:spPr>
          <a:xfrm>
            <a:off x="2492312" y="1081301"/>
            <a:ext cx="4159375" cy="17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Shape 1183"/>
          <p:cNvPicPr preferRelativeResize="0"/>
          <p:nvPr/>
        </p:nvPicPr>
        <p:blipFill rotWithShape="1">
          <a:blip r:embed="rId6">
            <a:alphaModFix/>
          </a:blip>
          <a:srcRect b="46983"/>
          <a:stretch/>
        </p:blipFill>
        <p:spPr>
          <a:xfrm>
            <a:off x="2030800" y="2883650"/>
            <a:ext cx="5082405" cy="17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summary</a:t>
            </a:r>
            <a:endParaRPr/>
          </a:p>
        </p:txBody>
      </p:sp>
      <p:sp>
        <p:nvSpPr>
          <p:cNvPr id="1189" name="Shape 1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Layout &amp; paint are expensive</a:t>
            </a:r>
            <a:endParaRPr sz="24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summary</a:t>
            </a:r>
            <a:endParaRPr/>
          </a:p>
        </p:txBody>
      </p:sp>
      <p:sp>
        <p:nvSpPr>
          <p:cNvPr id="1195" name="Shape 11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Layout &amp; paint are expensive</a:t>
            </a:r>
            <a:endParaRPr sz="24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Compositing is only enabled when there is a layer</a:t>
            </a:r>
            <a:endParaRPr sz="24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summary</a:t>
            </a:r>
            <a:endParaRPr/>
          </a:p>
        </p:txBody>
      </p:sp>
      <p:sp>
        <p:nvSpPr>
          <p:cNvPr id="1201" name="Shape 12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Layout &amp; paint are expensive</a:t>
            </a:r>
            <a:endParaRPr sz="24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Compositing is only enabled when there is a layer</a:t>
            </a:r>
            <a:endParaRPr sz="24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Layers have a cost, do not overuse!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summary</a:t>
            </a:r>
            <a:endParaRPr/>
          </a:p>
        </p:txBody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Layout &amp; paint are expensive</a:t>
            </a:r>
            <a:endParaRPr sz="24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Compositing is only enabled when there is a layer</a:t>
            </a:r>
            <a:endParaRPr sz="24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Layers have a cost, do not overuse!</a:t>
            </a:r>
            <a:endParaRPr sz="24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Signals in CSS lead to layer creation</a:t>
            </a:r>
            <a:endParaRPr sz="24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3D transforms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will-change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composite-only animations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summary</a:t>
            </a:r>
            <a:endParaRPr/>
          </a:p>
        </p:txBody>
      </p:sp>
      <p:sp>
        <p:nvSpPr>
          <p:cNvPr id="1213" name="Shape 12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Layout &amp; paint are expensive</a:t>
            </a:r>
            <a:endParaRPr sz="24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Compositing is only enabled when there is a layer</a:t>
            </a:r>
            <a:endParaRPr sz="24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Layers have a cost, do not overuse!</a:t>
            </a:r>
            <a:endParaRPr sz="24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Signals in CSS lead to layer creation</a:t>
            </a:r>
            <a:endParaRPr sz="24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3D transforms</a:t>
            </a:r>
            <a:endParaRPr sz="18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will-change</a:t>
            </a:r>
            <a:endParaRPr sz="18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composite-only animations</a:t>
            </a:r>
            <a:endParaRPr sz="18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Check out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csstriggers.com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Shape 1218" descr="Free photo Diet Measuring Tape Tape Measure Sewing Inches - Max Pixel"/>
          <p:cNvPicPr preferRelativeResize="0"/>
          <p:nvPr/>
        </p:nvPicPr>
        <p:blipFill rotWithShape="1">
          <a:blip r:embed="rId3">
            <a:alphaModFix/>
          </a:blip>
          <a:srcRect b="12056"/>
          <a:stretch/>
        </p:blipFill>
        <p:spPr>
          <a:xfrm>
            <a:off x="28575" y="2480550"/>
            <a:ext cx="3994426" cy="23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Shape 1219"/>
          <p:cNvSpPr txBox="1">
            <a:spLocks noGrp="1"/>
          </p:cNvSpPr>
          <p:nvPr>
            <p:ph type="title"/>
          </p:nvPr>
        </p:nvSpPr>
        <p:spPr>
          <a:xfrm>
            <a:off x="311700" y="1695600"/>
            <a:ext cx="8520600" cy="17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00FF"/>
                </a:solidFill>
              </a:rPr>
              <a:t>then</a:t>
            </a:r>
            <a:endParaRPr u="sng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optimise</a:t>
            </a:r>
            <a:endParaRPr/>
          </a:p>
        </p:txBody>
      </p:sp>
      <p:pic>
        <p:nvPicPr>
          <p:cNvPr id="1220" name="Shape 1220" descr="File:Measuring azimuth with a compass.pn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849" y="1477388"/>
            <a:ext cx="1903249" cy="21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1226" name="Shape 12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Slides:				bit.ly/fsc17-renderperf</a:t>
            </a:r>
            <a:endParaRPr sz="2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Web:				spaces.archilogic.com</a:t>
            </a:r>
            <a:endParaRPr sz="2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					3d.io</a:t>
            </a:r>
            <a:endParaRPr sz="2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Twitter:			@g33konaut</a:t>
            </a:r>
            <a:endParaRPr sz="24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/>
              <a:t>Illustrations:		@pandatology</a:t>
            </a:r>
            <a:endParaRPr sz="2400"/>
          </a:p>
        </p:txBody>
      </p:sp>
      <p:pic>
        <p:nvPicPr>
          <p:cNvPr id="1227" name="Shape 1227"/>
          <p:cNvPicPr preferRelativeResize="0"/>
          <p:nvPr/>
        </p:nvPicPr>
        <p:blipFill rotWithShape="1">
          <a:blip r:embed="rId3">
            <a:alphaModFix/>
          </a:blip>
          <a:srcRect t="53111"/>
          <a:stretch/>
        </p:blipFill>
        <p:spPr>
          <a:xfrm>
            <a:off x="6234550" y="1386163"/>
            <a:ext cx="2597750" cy="29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Pixels = Memory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-GB" dirty="0">
                <a:latin typeface="Inconsolata"/>
                <a:ea typeface="Inconsolata"/>
                <a:cs typeface="Inconsolata"/>
                <a:sym typeface="Inconsolata"/>
              </a:rPr>
              <a:t> pixels = </a:t>
            </a:r>
            <a:r>
              <a:rPr lang="en-GB" dirty="0" smtClean="0">
                <a:latin typeface="Inconsolata"/>
                <a:ea typeface="Inconsolata"/>
                <a:cs typeface="Inconsolata"/>
                <a:sym typeface="Inconsolata"/>
              </a:rPr>
              <a:t>[ 255</a:t>
            </a:r>
            <a:r>
              <a:rPr lang="en-GB" dirty="0">
                <a:latin typeface="Inconsolata"/>
                <a:ea typeface="Inconsolata"/>
                <a:cs typeface="Inconsolata"/>
                <a:sym typeface="Inconsolata"/>
              </a:rPr>
              <a:t>, 170,  85,</a:t>
            </a:r>
            <a:endParaRPr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latin typeface="Inconsolata"/>
                <a:ea typeface="Inconsolata"/>
                <a:cs typeface="Inconsolata"/>
                <a:sym typeface="Inconsolata"/>
              </a:rPr>
              <a:t>   			 </a:t>
            </a:r>
            <a:r>
              <a:rPr lang="en-GB" dirty="0" smtClean="0">
                <a:latin typeface="Inconsolata"/>
                <a:ea typeface="Inconsolata"/>
                <a:cs typeface="Inconsolata"/>
                <a:sym typeface="Inconsolata"/>
              </a:rPr>
              <a:t>  255</a:t>
            </a:r>
            <a:r>
              <a:rPr lang="en-GB" dirty="0">
                <a:latin typeface="Inconsolata"/>
                <a:ea typeface="Inconsolata"/>
                <a:cs typeface="Inconsolata"/>
                <a:sym typeface="Inconsolata"/>
              </a:rPr>
              <a:t>, 255, 255,</a:t>
            </a:r>
            <a:endParaRPr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latin typeface="Inconsolata"/>
                <a:ea typeface="Inconsolata"/>
                <a:cs typeface="Inconsolata"/>
                <a:sym typeface="Inconsolata"/>
              </a:rPr>
              <a:t>   			 </a:t>
            </a:r>
            <a:r>
              <a:rPr lang="en-GB" dirty="0" smtClean="0">
                <a:latin typeface="Inconsolata"/>
                <a:ea typeface="Inconsolata"/>
                <a:cs typeface="Inconsolata"/>
                <a:sym typeface="Inconsolata"/>
              </a:rPr>
              <a:t>  255</a:t>
            </a:r>
            <a:r>
              <a:rPr lang="en-GB" dirty="0">
                <a:latin typeface="Inconsolata"/>
                <a:ea typeface="Inconsolata"/>
                <a:cs typeface="Inconsolata"/>
                <a:sym typeface="Inconsolata"/>
              </a:rPr>
              <a:t>,   0,   0 ]</a:t>
            </a:r>
            <a:endParaRPr dirty="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3: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Canvas2D &amp; WebGL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</a:t>
            </a:r>
            <a:r>
              <a:rPr lang="en-GB" sz="48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&lt;canvas&gt;</a:t>
            </a:r>
            <a:r>
              <a:rPr lang="en-GB"/>
              <a:t> is a layer...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Canvas 2D test drive</a:t>
            </a:r>
            <a:endParaRPr/>
          </a:p>
        </p:txBody>
      </p:sp>
      <p:sp>
        <p:nvSpPr>
          <p:cNvPr id="1243" name="Shape 1243"/>
          <p:cNvSpPr txBox="1">
            <a:spLocks noGrp="1"/>
          </p:cNvSpPr>
          <p:nvPr>
            <p:ph type="body" idx="1"/>
          </p:nvPr>
        </p:nvSpPr>
        <p:spPr>
          <a:xfrm>
            <a:off x="311700" y="11625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-GB" sz="1800">
                <a:solidFill>
                  <a:srgbClr val="FF5600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i</a:t>
            </a: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-GB" sz="18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; i</a:t>
            </a: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NUM_OBJECTS; i</a:t>
            </a: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++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) {</a:t>
            </a:r>
            <a:b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-GB" sz="1800">
                <a:solidFill>
                  <a:srgbClr val="FF5600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x </a:t>
            </a: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1800">
                <a:solidFill>
                  <a:srgbClr val="A535A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Math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-GB" sz="1800">
                <a:solidFill>
                  <a:srgbClr val="45AE34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random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() </a:t>
            </a: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*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HD_WIDTH, </a:t>
            </a:r>
            <a:b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    y </a:t>
            </a: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1800">
                <a:solidFill>
                  <a:srgbClr val="A535A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Math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-GB" sz="1800">
                <a:solidFill>
                  <a:srgbClr val="45AE34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random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() </a:t>
            </a: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*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HD_HEIGHT,</a:t>
            </a:r>
            <a:b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    size </a:t>
            </a: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1800">
                <a:solidFill>
                  <a:srgbClr val="A535A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Math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-GB" sz="1800">
                <a:solidFill>
                  <a:srgbClr val="45AE34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random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() </a:t>
            </a: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*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GB" sz="1800">
                <a:solidFill>
                  <a:srgbClr val="A8017E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512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/>
            </a:r>
            <a:b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ctx.drawImage(img, </a:t>
            </a:r>
            <a:endParaRPr sz="1800">
              <a:solidFill>
                <a:srgbClr val="3B3B3B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  x </a:t>
            </a: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-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HALF_SIZE, y </a:t>
            </a:r>
            <a:r>
              <a:rPr lang="en-GB" sz="1800">
                <a:solidFill>
                  <a:srgbClr val="006699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-</a:t>
            </a: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HALF_SIZE, size, size</a:t>
            </a:r>
            <a:endParaRPr sz="1800">
              <a:solidFill>
                <a:srgbClr val="3B3B3B"/>
              </a:solidFill>
              <a:highlight>
                <a:schemeClr val="lt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  )</a:t>
            </a:r>
            <a:b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-GB" sz="1800">
                <a:solidFill>
                  <a:srgbClr val="3B3B3B"/>
                </a:solidFill>
                <a:highlight>
                  <a:schemeClr val="lt1"/>
                </a:highlight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Canvas 2D result</a:t>
            </a:r>
            <a:endParaRPr/>
          </a:p>
        </p:txBody>
      </p:sp>
      <p:pic>
        <p:nvPicPr>
          <p:cNvPr id="1249" name="Shape 124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12" y="1017733"/>
            <a:ext cx="5572365" cy="344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Canvas 2D result</a:t>
            </a:r>
            <a:endParaRPr/>
          </a:p>
        </p:txBody>
      </p:sp>
      <p:pic>
        <p:nvPicPr>
          <p:cNvPr id="1255" name="Shape 125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12" y="1017733"/>
            <a:ext cx="5572365" cy="3445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6" name="Shape 1256"/>
          <p:cNvCxnSpPr/>
          <p:nvPr/>
        </p:nvCxnSpPr>
        <p:spPr>
          <a:xfrm rot="10800000" flipH="1">
            <a:off x="311702" y="2177659"/>
            <a:ext cx="7084800" cy="99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" name="Shape 1257"/>
          <p:cNvCxnSpPr/>
          <p:nvPr/>
        </p:nvCxnSpPr>
        <p:spPr>
          <a:xfrm rot="10800000" flipH="1">
            <a:off x="311702" y="3125877"/>
            <a:ext cx="7084800" cy="99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8" name="Shape 1258"/>
          <p:cNvCxnSpPr/>
          <p:nvPr/>
        </p:nvCxnSpPr>
        <p:spPr>
          <a:xfrm rot="10800000" flipH="1">
            <a:off x="311702" y="3533675"/>
            <a:ext cx="7084800" cy="9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9" name="Shape 1259"/>
          <p:cNvSpPr txBox="1"/>
          <p:nvPr/>
        </p:nvSpPr>
        <p:spPr>
          <a:xfrm>
            <a:off x="7462434" y="1842911"/>
            <a:ext cx="13023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FF00"/>
                </a:solidFill>
              </a:rPr>
              <a:t>Yay</a:t>
            </a:r>
            <a:endParaRPr sz="3600">
              <a:solidFill>
                <a:srgbClr val="00FF00"/>
              </a:solidFill>
            </a:endParaRPr>
          </a:p>
        </p:txBody>
      </p:sp>
      <p:sp>
        <p:nvSpPr>
          <p:cNvPr id="1260" name="Shape 1260"/>
          <p:cNvSpPr txBox="1"/>
          <p:nvPr/>
        </p:nvSpPr>
        <p:spPr>
          <a:xfrm>
            <a:off x="7462434" y="2742941"/>
            <a:ext cx="13023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9900"/>
                </a:solidFill>
              </a:rPr>
              <a:t>Meh</a:t>
            </a:r>
            <a:endParaRPr sz="3600">
              <a:solidFill>
                <a:srgbClr val="FF9900"/>
              </a:solidFill>
            </a:endParaRPr>
          </a:p>
        </p:txBody>
      </p:sp>
      <p:sp>
        <p:nvSpPr>
          <p:cNvPr id="1261" name="Shape 1261"/>
          <p:cNvSpPr txBox="1"/>
          <p:nvPr/>
        </p:nvSpPr>
        <p:spPr>
          <a:xfrm>
            <a:off x="7462427" y="3347572"/>
            <a:ext cx="14580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0000"/>
                </a:solidFill>
              </a:rPr>
              <a:t>Bah!</a:t>
            </a:r>
            <a:endParaRPr sz="3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about WebGL?</a:t>
            </a:r>
            <a:endParaRPr/>
          </a:p>
        </p:txBody>
      </p:sp>
      <p:sp>
        <p:nvSpPr>
          <p:cNvPr id="1267" name="Shape 12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Shape 1268"/>
          <p:cNvSpPr txBox="1"/>
          <p:nvPr/>
        </p:nvSpPr>
        <p:spPr>
          <a:xfrm>
            <a:off x="311725" y="1152481"/>
            <a:ext cx="3999900" cy="25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html&gt;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canvas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"250"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"250"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canvas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"text/plain"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"vs"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attribute vec3 avPos;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main(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gl_Position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vec4(avPos,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"text/plain"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"fs"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main(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gl_FragColor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vec4(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.querySelector(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'canvas'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).getContext(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'webgl'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gl.viewport(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gl.clearColor(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clear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(gl.COLOR_BUFFER_BIT)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vertices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6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269" name="Shape 1269"/>
          <p:cNvSpPr txBox="1"/>
          <p:nvPr/>
        </p:nvSpPr>
        <p:spPr>
          <a:xfrm>
            <a:off x="3195825" y="1152481"/>
            <a:ext cx="3423300" cy="25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vertexBuf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gl.createBuffer()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gl.bindBuffer(gl.ARRAY_BUFFER, vertexBuf)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gl.bufferData(gl.ARRAY_BUFFER,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Float32Array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(vertices), gl.STATIC_DRAW)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rgbClr val="7A7A7A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program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gl.createProgram()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vs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gl.createShader(gl.VERTEX_SHADER)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fs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gl.createShader(gl.FRAGMENT_SHADER)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gl.shaderSource(vs, </a:t>
            </a:r>
            <a:r>
              <a:rPr lang="en-GB" sz="6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'vs'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).textContent)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gl.shaderSource(fs, </a:t>
            </a:r>
            <a:r>
              <a:rPr lang="en-GB" sz="6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'fs'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).textContent)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gl.compileShader(vs)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'Vertex shader compilation:'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gl.getShaderInfoLog(vs))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gl.compileShader(fs)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'Fragment shader compilation:'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gl.getShaderInfoLog(fs))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gl.attachShader(program, vs)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gl.attachShader(program, fs)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gl.linkProgram(program)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gl.getProgramParameter(program, gl.LINK_STATUS)) {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'Linking has failed.'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6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270" name="Shape 1270"/>
          <p:cNvSpPr txBox="1"/>
          <p:nvPr/>
        </p:nvSpPr>
        <p:spPr>
          <a:xfrm>
            <a:off x="6388450" y="1197238"/>
            <a:ext cx="2443800" cy="251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gl.useProgram(program)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vertexPosAttrib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gl.getAttribLocation(program, 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'avPos'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gl.enableVertexAttribArray(vertexPosAttrib)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gl.vertexAttribPointer(vertexPosAttrib,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gl.FLOAT, </a:t>
            </a:r>
            <a:r>
              <a:rPr lang="en-GB" sz="6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requestAnimationFrame(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gl.drawArrays(gl.TRIANGLES,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requestAnimationFrame(render)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 txBox="1"/>
          <p:nvPr/>
        </p:nvSpPr>
        <p:spPr>
          <a:xfrm>
            <a:off x="311725" y="1152481"/>
            <a:ext cx="3999900" cy="25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html&gt;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canvas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"250"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"250"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canvas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"text/plain"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"vs"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attribute vec3 avPos;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main(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gl_Position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vec4(avPos,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"text/plain"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963D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"fs"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main(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gl_FragColor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vec4(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.querySelector(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'canvas'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).getContext(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'webgl'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gl.viewport(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gl.clearColor(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clear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(gl.COLOR_BUFFER_BIT)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vertices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6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276" name="Shape 1276"/>
          <p:cNvSpPr txBox="1"/>
          <p:nvPr/>
        </p:nvSpPr>
        <p:spPr>
          <a:xfrm>
            <a:off x="3195825" y="1152481"/>
            <a:ext cx="3423300" cy="25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vertexBuf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gl.createBuffer()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gl.bindBuffer(gl.ARRAY_BUFFER, vertexBuf)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gl.bufferData(gl.ARRAY_BUFFER,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Float32Array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(vertices), gl.STATIC_DRAW)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600">
              <a:solidFill>
                <a:srgbClr val="7A7A7A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program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gl.createProgram()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vs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gl.createShader(gl.VERTEX_SHADER)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fs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gl.createShader(gl.FRAGMENT_SHADER)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gl.shaderSource(vs, </a:t>
            </a:r>
            <a:r>
              <a:rPr lang="en-GB" sz="6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'vs'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).textContent)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gl.shaderSource(fs, </a:t>
            </a:r>
            <a:r>
              <a:rPr lang="en-GB" sz="6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'fs'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).textContent)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gl.compileShader(vs)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'Vertex shader compilation:'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gl.getShaderInfoLog(vs))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gl.compileShader(fs)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'Fragment shader compilation:'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gl.getShaderInfoLog(fs))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gl.attachShader(program, vs)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gl.attachShader(program, fs)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gl.linkProgram(program)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gl.getProgramParameter(program, gl.LINK_STATUS)) {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600">
                <a:solidFill>
                  <a:srgbClr val="45AE3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'Linking has failed.'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6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277" name="Shape 1277"/>
          <p:cNvSpPr txBox="1"/>
          <p:nvPr/>
        </p:nvSpPr>
        <p:spPr>
          <a:xfrm>
            <a:off x="6388450" y="1197238"/>
            <a:ext cx="2443800" cy="251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gl.useProgram(program)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vertexPosAttrib </a:t>
            </a:r>
            <a:r>
              <a:rPr lang="en-GB" sz="6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gl.getAttribLocation(program, </a:t>
            </a:r>
            <a:r>
              <a:rPr lang="en-GB" sz="600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'avPos'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gl.enableVertexAttribArray(vertexPosAttrib)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gl.vertexAttribPointer(vertexPosAttrib,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gl.FLOAT, </a:t>
            </a:r>
            <a:r>
              <a:rPr lang="en-GB" sz="6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requestAnimationFrame(</a:t>
            </a:r>
            <a:r>
              <a:rPr lang="en-GB" sz="6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600">
                <a:solidFill>
                  <a:srgbClr val="21439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gl.drawArrays(gl.TRIANGLES,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6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requestAnimationFrame(render)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6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600">
                <a:solidFill>
                  <a:srgbClr val="016C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600">
                <a:solidFill>
                  <a:srgbClr val="7A7A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/>
          </a:p>
        </p:txBody>
      </p:sp>
      <p:sp>
        <p:nvSpPr>
          <p:cNvPr id="1278" name="Shape 12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about WebGL?</a:t>
            </a:r>
            <a:endParaRPr/>
          </a:p>
        </p:txBody>
      </p:sp>
      <p:sp>
        <p:nvSpPr>
          <p:cNvPr id="1279" name="Shape 1279"/>
          <p:cNvSpPr/>
          <p:nvPr/>
        </p:nvSpPr>
        <p:spPr>
          <a:xfrm rot="-741848">
            <a:off x="654642" y="2268107"/>
            <a:ext cx="7834714" cy="1185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0000"/>
                </a:solidFill>
              </a:rPr>
              <a:t>Hahaha, no, don’t try to read this!</a:t>
            </a:r>
            <a:endParaRPr sz="360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u="sng">
                <a:solidFill>
                  <a:srgbClr val="0097A7"/>
                </a:solidFill>
                <a:hlinkClick r:id="rId3"/>
              </a:rPr>
              <a:t>http://bit.ly/298HnXB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WebGL result</a:t>
            </a:r>
            <a:endParaRPr/>
          </a:p>
        </p:txBody>
      </p:sp>
      <p:pic>
        <p:nvPicPr>
          <p:cNvPr id="1285" name="Shape 128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425" y="1017719"/>
            <a:ext cx="552514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Accelerated Canvas2D</a:t>
            </a:r>
            <a:endParaRPr/>
          </a:p>
        </p:txBody>
      </p:sp>
      <p:sp>
        <p:nvSpPr>
          <p:cNvPr id="1291" name="Shape 1291"/>
          <p:cNvSpPr txBox="1">
            <a:spLocks noGrp="1"/>
          </p:cNvSpPr>
          <p:nvPr>
            <p:ph type="body" idx="1"/>
          </p:nvPr>
        </p:nvSpPr>
        <p:spPr>
          <a:xfrm>
            <a:off x="311700" y="3363475"/>
            <a:ext cx="8520600" cy="12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“But did you measure it with GPU acceleration?”</a:t>
            </a:r>
            <a:endParaRPr/>
          </a:p>
          <a:p>
            <a:pPr marL="457200" lvl="0" indent="-419100" algn="r">
              <a:spcBef>
                <a:spcPts val="1600"/>
              </a:spcBef>
              <a:spcAft>
                <a:spcPts val="0"/>
              </a:spcAft>
              <a:buSzPts val="3000"/>
              <a:buChar char="-"/>
            </a:pPr>
            <a:r>
              <a:rPr lang="en-GB"/>
              <a:t>Men on the internet</a:t>
            </a:r>
            <a:endParaRPr/>
          </a:p>
        </p:txBody>
      </p:sp>
      <p:pic>
        <p:nvPicPr>
          <p:cNvPr id="1292" name="Shape 1292"/>
          <p:cNvPicPr preferRelativeResize="0"/>
          <p:nvPr/>
        </p:nvPicPr>
        <p:blipFill rotWithShape="1">
          <a:blip r:embed="rId3">
            <a:alphaModFix/>
          </a:blip>
          <a:srcRect b="49041"/>
          <a:stretch/>
        </p:blipFill>
        <p:spPr>
          <a:xfrm>
            <a:off x="1469713" y="1152475"/>
            <a:ext cx="6204575" cy="22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Yes.</a:t>
            </a:r>
            <a:endParaRPr/>
          </a:p>
        </p:txBody>
      </p:sp>
      <p:pic>
        <p:nvPicPr>
          <p:cNvPr id="1298" name="Shape 129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075" y="910975"/>
            <a:ext cx="6075851" cy="37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Drawing = Writing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pixels = [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0,   0,   0,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0,   0,   0,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  0,   0 ]</a:t>
            </a:r>
            <a:endParaRPr/>
          </a:p>
        </p:txBody>
      </p:sp>
      <p:graphicFrame>
        <p:nvGraphicFramePr>
          <p:cNvPr id="179" name="Shape 179"/>
          <p:cNvGraphicFramePr/>
          <p:nvPr/>
        </p:nvGraphicFramePr>
        <p:xfrm>
          <a:off x="4825800" y="2074334"/>
          <a:ext cx="4006500" cy="994825"/>
        </p:xfrm>
        <a:graphic>
          <a:graphicData uri="http://schemas.openxmlformats.org/drawingml/2006/table">
            <a:tbl>
              <a:tblPr>
                <a:noFill/>
                <a:tableStyleId>{3CAD3B2E-5688-4340-94CC-C6C68BC2D74D}</a:tableStyleId>
              </a:tblPr>
              <a:tblGrid>
                <a:gridCol w="1335500"/>
                <a:gridCol w="1335500"/>
                <a:gridCol w="1335500"/>
              </a:tblGrid>
              <a:tr h="9948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Yes.</a:t>
            </a:r>
            <a:endParaRPr/>
          </a:p>
        </p:txBody>
      </p:sp>
      <p:pic>
        <p:nvPicPr>
          <p:cNvPr id="1304" name="Shape 1304"/>
          <p:cNvPicPr preferRelativeResize="0"/>
          <p:nvPr/>
        </p:nvPicPr>
        <p:blipFill rotWithShape="1">
          <a:blip r:embed="rId3">
            <a:alphaModFix/>
          </a:blip>
          <a:srcRect t="51402"/>
          <a:stretch/>
        </p:blipFill>
        <p:spPr>
          <a:xfrm>
            <a:off x="2044450" y="3042625"/>
            <a:ext cx="5055100" cy="17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Shape 1305"/>
          <p:cNvSpPr txBox="1">
            <a:spLocks noGrp="1"/>
          </p:cNvSpPr>
          <p:nvPr>
            <p:ph type="body" idx="1"/>
          </p:nvPr>
        </p:nvSpPr>
        <p:spPr>
          <a:xfrm>
            <a:off x="311700" y="1001275"/>
            <a:ext cx="8520600" cy="12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“Canvas 2D turns my computer into a hovering hot stove at 50k objects, btw”</a:t>
            </a:r>
            <a:endParaRPr/>
          </a:p>
          <a:p>
            <a:pPr marL="457200" lvl="0" indent="-419100" algn="r" rtl="0">
              <a:spcBef>
                <a:spcPts val="1600"/>
              </a:spcBef>
              <a:spcAft>
                <a:spcPts val="0"/>
              </a:spcAft>
              <a:buSzPts val="3000"/>
              <a:buChar char="-"/>
            </a:pPr>
            <a:r>
              <a:rPr lang="en-GB"/>
              <a:t>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Shape 1310"/>
          <p:cNvPicPr preferRelativeResize="0"/>
          <p:nvPr/>
        </p:nvPicPr>
        <p:blipFill rotWithShape="1">
          <a:blip r:embed="rId3">
            <a:alphaModFix/>
          </a:blip>
          <a:srcRect b="73589"/>
          <a:stretch/>
        </p:blipFill>
        <p:spPr>
          <a:xfrm>
            <a:off x="311700" y="293978"/>
            <a:ext cx="8520600" cy="43022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Shape 1311"/>
          <p:cNvSpPr txBox="1">
            <a:spLocks noGrp="1"/>
          </p:cNvSpPr>
          <p:nvPr>
            <p:ph type="title"/>
          </p:nvPr>
        </p:nvSpPr>
        <p:spPr>
          <a:xfrm>
            <a:off x="311700" y="3137173"/>
            <a:ext cx="8520600" cy="1455600"/>
          </a:xfrm>
          <a:prstGeom prst="rect">
            <a:avLst/>
          </a:prstGeom>
          <a:solidFill>
            <a:srgbClr val="000000">
              <a:alpha val="6615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WebGL all the things?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Shape 1316"/>
          <p:cNvPicPr preferRelativeResize="0"/>
          <p:nvPr/>
        </p:nvPicPr>
        <p:blipFill rotWithShape="1">
          <a:blip r:embed="rId3">
            <a:alphaModFix/>
          </a:blip>
          <a:srcRect t="26032" b="47734"/>
          <a:stretch/>
        </p:blipFill>
        <p:spPr>
          <a:xfrm>
            <a:off x="311700" y="284513"/>
            <a:ext cx="8520600" cy="427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Shape 1317"/>
          <p:cNvSpPr txBox="1">
            <a:spLocks noGrp="1"/>
          </p:cNvSpPr>
          <p:nvPr>
            <p:ph type="title"/>
          </p:nvPr>
        </p:nvSpPr>
        <p:spPr>
          <a:xfrm>
            <a:off x="311700" y="3549581"/>
            <a:ext cx="8520600" cy="1043100"/>
          </a:xfrm>
          <a:prstGeom prst="rect">
            <a:avLst/>
          </a:prstGeom>
          <a:solidFill>
            <a:srgbClr val="000000">
              <a:alpha val="6615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right tool</a:t>
            </a:r>
            <a:endParaRPr/>
          </a:p>
        </p:txBody>
      </p:sp>
      <p:sp>
        <p:nvSpPr>
          <p:cNvPr id="1323" name="Shape 13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HTML + CSS</a:t>
            </a:r>
            <a:endParaRPr sz="24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Semantic &amp; accessible content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UI primitives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right tool</a:t>
            </a:r>
            <a:endParaRPr/>
          </a:p>
        </p:txBody>
      </p:sp>
      <p:sp>
        <p:nvSpPr>
          <p:cNvPr id="1329" name="Shape 13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HTML + CSS</a:t>
            </a:r>
            <a:endParaRPr sz="24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Semantic &amp; accessible content</a:t>
            </a:r>
            <a:endParaRPr sz="18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UI primitives</a:t>
            </a:r>
            <a:endParaRPr sz="18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SVG</a:t>
            </a:r>
            <a:endParaRPr sz="24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Custom, responsive 2D shapes &amp; declarative animations 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right tool</a:t>
            </a:r>
            <a:endParaRPr/>
          </a:p>
        </p:txBody>
      </p:sp>
      <p:sp>
        <p:nvSpPr>
          <p:cNvPr id="1335" name="Shape 13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HTML + CSS</a:t>
            </a:r>
            <a:endParaRPr sz="24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Semantic &amp; accessible content</a:t>
            </a:r>
            <a:endParaRPr sz="18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UI primitives</a:t>
            </a:r>
            <a:endParaRPr sz="18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SVG</a:t>
            </a:r>
            <a:endParaRPr sz="24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Custom, responsive 2D shapes &amp; declarative animations</a:t>
            </a:r>
            <a:r>
              <a:rPr lang="en-GB" sz="1800"/>
              <a:t> </a:t>
            </a:r>
            <a:endParaRPr sz="18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Canvas2D</a:t>
            </a:r>
            <a:endParaRPr sz="24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Custom 2D shapes &amp; simple 2D graphics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right tool</a:t>
            </a:r>
            <a:endParaRPr/>
          </a:p>
        </p:txBody>
      </p:sp>
      <p:sp>
        <p:nvSpPr>
          <p:cNvPr id="1341" name="Shape 13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HTML + CSS</a:t>
            </a:r>
            <a:endParaRPr sz="24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Semantic &amp; accessible content</a:t>
            </a:r>
            <a:endParaRPr sz="18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UI primitives</a:t>
            </a:r>
            <a:endParaRPr sz="18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SVG</a:t>
            </a:r>
            <a:endParaRPr sz="24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Custom, responsive 2D shapes &amp; declarative animations </a:t>
            </a:r>
            <a:endParaRPr sz="18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GB" sz="2400">
                <a:solidFill>
                  <a:srgbClr val="999999"/>
                </a:solidFill>
              </a:rPr>
              <a:t>Canvas2D</a:t>
            </a:r>
            <a:endParaRPr sz="2400">
              <a:solidFill>
                <a:srgbClr val="999999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GB" sz="1800">
                <a:solidFill>
                  <a:srgbClr val="999999"/>
                </a:solidFill>
              </a:rPr>
              <a:t>Custom 2D shapes &amp; simple 2D graphics</a:t>
            </a:r>
            <a:endParaRPr sz="1800">
              <a:solidFill>
                <a:srgbClr val="999999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WebGL</a:t>
            </a:r>
            <a:endParaRPr sz="24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Fully accelerated 2D graphics &amp; 3D content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pic>
        <p:nvPicPr>
          <p:cNvPr id="1347" name="Shape 1347"/>
          <p:cNvPicPr preferRelativeResize="0"/>
          <p:nvPr/>
        </p:nvPicPr>
        <p:blipFill rotWithShape="1">
          <a:blip r:embed="rId3">
            <a:alphaModFix/>
          </a:blip>
          <a:srcRect t="53111"/>
          <a:stretch/>
        </p:blipFill>
        <p:spPr>
          <a:xfrm>
            <a:off x="6234550" y="1386163"/>
            <a:ext cx="2597750" cy="29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Shape 13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Slides:				bit.ly/fsc17-renderperf</a:t>
            </a:r>
            <a:endParaRPr sz="2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Web:				spaces.archilogic.com</a:t>
            </a:r>
            <a:endParaRPr sz="2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					3d.io</a:t>
            </a:r>
            <a:endParaRPr sz="2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Twitter:			@g33konaut</a:t>
            </a:r>
            <a:endParaRPr sz="24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/>
              <a:t>Illustrations:		@pandatology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Drawing = Writing</a:t>
            </a:r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pixels = [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-GB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255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   0,  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0,   0,   0,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  0,   0 ]</a:t>
            </a:r>
            <a:endParaRPr/>
          </a:p>
        </p:txBody>
      </p:sp>
      <p:graphicFrame>
        <p:nvGraphicFramePr>
          <p:cNvPr id="186" name="Shape 186"/>
          <p:cNvGraphicFramePr/>
          <p:nvPr/>
        </p:nvGraphicFramePr>
        <p:xfrm>
          <a:off x="4825800" y="2074334"/>
          <a:ext cx="4006500" cy="994825"/>
        </p:xfrm>
        <a:graphic>
          <a:graphicData uri="http://schemas.openxmlformats.org/drawingml/2006/table">
            <a:tbl>
              <a:tblPr>
                <a:noFill/>
                <a:tableStyleId>{3CAD3B2E-5688-4340-94CC-C6C68BC2D74D}</a:tableStyleId>
              </a:tblPr>
              <a:tblGrid>
                <a:gridCol w="1335500"/>
                <a:gridCol w="1335500"/>
                <a:gridCol w="1335500"/>
              </a:tblGrid>
              <a:tr h="9948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Drawing = Writing</a:t>
            </a: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pixels = [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255,   0,   0,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</a:t>
            </a:r>
            <a:r>
              <a:rPr lang="en-GB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255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  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  0,   0 ]</a:t>
            </a:r>
            <a:endParaRPr/>
          </a:p>
        </p:txBody>
      </p:sp>
      <p:graphicFrame>
        <p:nvGraphicFramePr>
          <p:cNvPr id="193" name="Shape 193"/>
          <p:cNvGraphicFramePr/>
          <p:nvPr/>
        </p:nvGraphicFramePr>
        <p:xfrm>
          <a:off x="4825800" y="2074334"/>
          <a:ext cx="4006500" cy="994825"/>
        </p:xfrm>
        <a:graphic>
          <a:graphicData uri="http://schemas.openxmlformats.org/drawingml/2006/table">
            <a:tbl>
              <a:tblPr>
                <a:noFill/>
                <a:tableStyleId>{3CAD3B2E-5688-4340-94CC-C6C68BC2D74D}</a:tableStyleId>
              </a:tblPr>
              <a:tblGrid>
                <a:gridCol w="1335500"/>
                <a:gridCol w="1335500"/>
                <a:gridCol w="1335500"/>
              </a:tblGrid>
              <a:tr h="9948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Drawing = Writing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pixels = [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255,   0,   0,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0, 255,   0,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0,   0, </a:t>
            </a:r>
            <a:r>
              <a:rPr lang="en-GB" b="1">
                <a:latin typeface="Inconsolata"/>
                <a:ea typeface="Inconsolata"/>
                <a:cs typeface="Inconsolata"/>
                <a:sym typeface="Inconsolata"/>
              </a:rPr>
              <a:t>255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]</a:t>
            </a:r>
            <a:endParaRPr/>
          </a:p>
        </p:txBody>
      </p:sp>
      <p:graphicFrame>
        <p:nvGraphicFramePr>
          <p:cNvPr id="200" name="Shape 200"/>
          <p:cNvGraphicFramePr/>
          <p:nvPr/>
        </p:nvGraphicFramePr>
        <p:xfrm>
          <a:off x="4825800" y="2074334"/>
          <a:ext cx="4006500" cy="994825"/>
        </p:xfrm>
        <a:graphic>
          <a:graphicData uri="http://schemas.openxmlformats.org/drawingml/2006/table">
            <a:tbl>
              <a:tblPr>
                <a:noFill/>
                <a:tableStyleId>{3CAD3B2E-5688-4340-94CC-C6C68BC2D74D}</a:tableStyleId>
              </a:tblPr>
              <a:tblGrid>
                <a:gridCol w="1335500"/>
                <a:gridCol w="1335500"/>
                <a:gridCol w="1335500"/>
              </a:tblGrid>
              <a:tr h="9948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Drawing = Writing</a:t>
            </a: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pixels = [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255, </a:t>
            </a:r>
            <a:r>
              <a:rPr lang="en-GB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255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  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0, 255, </a:t>
            </a:r>
            <a:r>
              <a:rPr lang="en-GB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255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-GB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255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   0, </a:t>
            </a:r>
            <a:r>
              <a:rPr lang="en-GB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255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]</a:t>
            </a:r>
            <a:endParaRPr/>
          </a:p>
        </p:txBody>
      </p:sp>
      <p:graphicFrame>
        <p:nvGraphicFramePr>
          <p:cNvPr id="207" name="Shape 207"/>
          <p:cNvGraphicFramePr/>
          <p:nvPr/>
        </p:nvGraphicFramePr>
        <p:xfrm>
          <a:off x="4825800" y="2074334"/>
          <a:ext cx="4006500" cy="994825"/>
        </p:xfrm>
        <a:graphic>
          <a:graphicData uri="http://schemas.openxmlformats.org/drawingml/2006/table">
            <a:tbl>
              <a:tblPr>
                <a:noFill/>
                <a:tableStyleId>{3CAD3B2E-5688-4340-94CC-C6C68BC2D74D}</a:tableStyleId>
              </a:tblPr>
              <a:tblGrid>
                <a:gridCol w="1335500"/>
                <a:gridCol w="1335500"/>
                <a:gridCol w="1335500"/>
              </a:tblGrid>
              <a:tr h="9948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68575" marB="6857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1336600"/>
            <a:ext cx="8520600" cy="16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Rendering performance</a:t>
            </a:r>
            <a:endParaRPr sz="4800"/>
          </a:p>
        </p:txBody>
      </p:sp>
      <p:sp>
        <p:nvSpPr>
          <p:cNvPr id="63" name="Shape 63"/>
          <p:cNvSpPr txBox="1"/>
          <p:nvPr/>
        </p:nvSpPr>
        <p:spPr>
          <a:xfrm rot="628846">
            <a:off x="1680028" y="2731426"/>
            <a:ext cx="5907460" cy="978704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DEMYSTIFIED</a:t>
            </a:r>
            <a:endParaRPr sz="4800">
              <a:solidFill>
                <a:srgbClr val="FF0000"/>
              </a:solidFill>
              <a:latin typeface="Allerta Stencil"/>
              <a:ea typeface="Allerta Stencil"/>
              <a:cs typeface="Allerta Stencil"/>
              <a:sym typeface="Allerta Stenci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Concurrency ftw!</a:t>
            </a: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pixels = [ 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255,   0,   0,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0, 255,   0,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0,   0, </a:t>
            </a:r>
            <a:r>
              <a:rPr lang="en-GB" b="1">
                <a:latin typeface="Inconsolata"/>
                <a:ea typeface="Inconsolata"/>
                <a:cs typeface="Inconsolata"/>
                <a:sym typeface="Inconsolata"/>
              </a:rPr>
              <a:t>255</a:t>
            </a:r>
            <a:r>
              <a:rPr lang="en-GB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]</a:t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751450" y="1991750"/>
            <a:ext cx="2714100" cy="466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751450" y="2753750"/>
            <a:ext cx="2714100" cy="466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751450" y="3439550"/>
            <a:ext cx="2714100" cy="466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4009850" y="2611400"/>
            <a:ext cx="49173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The pixels are independent!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8" name="Shape 218"/>
          <p:cNvCxnSpPr>
            <a:stCxn id="217" idx="1"/>
            <a:endCxn id="214" idx="3"/>
          </p:cNvCxnSpPr>
          <p:nvPr/>
        </p:nvCxnSpPr>
        <p:spPr>
          <a:xfrm rot="10800000">
            <a:off x="3465650" y="2225150"/>
            <a:ext cx="544200" cy="762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Shape 219"/>
          <p:cNvCxnSpPr>
            <a:stCxn id="217" idx="1"/>
            <a:endCxn id="215" idx="3"/>
          </p:cNvCxnSpPr>
          <p:nvPr/>
        </p:nvCxnSpPr>
        <p:spPr>
          <a:xfrm rot="10800000">
            <a:off x="3465650" y="2987150"/>
            <a:ext cx="5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Shape 220"/>
          <p:cNvCxnSpPr>
            <a:stCxn id="217" idx="1"/>
            <a:endCxn id="216" idx="3"/>
          </p:cNvCxnSpPr>
          <p:nvPr/>
        </p:nvCxnSpPr>
        <p:spPr>
          <a:xfrm flipH="1">
            <a:off x="3465650" y="2987150"/>
            <a:ext cx="544200" cy="68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can get complex</a:t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361750" y="1220875"/>
            <a:ext cx="2743200" cy="472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361750" y="20209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361750" y="1743314"/>
            <a:ext cx="2743200" cy="472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3219250" y="12208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6076750" y="12208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3219250" y="16209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6076750" y="16209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3219250" y="2020969"/>
            <a:ext cx="2743200" cy="361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6076750" y="20209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701800" cy="13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255, 000, 000, 255, 255, 255, 255, 255, 255, 255, 000, 000, 255, 255, 255, 255, 255, 255, 255, 255, 255, 255, 255, 255, 255, 255, 255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361750" y="33354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3219250" y="33354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6076750" y="33354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361750" y="37354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3219250" y="3790825"/>
            <a:ext cx="2743200" cy="441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3219250" y="4278570"/>
            <a:ext cx="2743200" cy="441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6076750" y="37354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61750" y="41355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6076750" y="41355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104900" y="2747373"/>
            <a:ext cx="1115400" cy="541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11700" y="3114619"/>
            <a:ext cx="8701800" cy="13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255, 255, 255, 255, 255, 255, 255, 255, 255, 255, 255, 255, 255, 000, 000, 255, 255, 255, 255, 255, 255, 255, 000, 000, 255, 255, 255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the writes...</a:t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361750" y="1220875"/>
            <a:ext cx="2743200" cy="472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361750" y="20209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361750" y="1743314"/>
            <a:ext cx="2743200" cy="472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3219250" y="12208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6076750" y="12208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3219250" y="16209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6076750" y="16209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3219250" y="2020969"/>
            <a:ext cx="2743200" cy="361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6076750" y="20209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152469"/>
            <a:ext cx="8701800" cy="13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255, 000, 000, 255, 255, 255, 255, 255, 255, 255, 000, 000, 255, 255, 255, 255, 255, 255, 255, 255, 255, 255, 255, 255, 255, 255, 255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361750" y="33354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3219250" y="33354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6076750" y="33354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361750" y="37354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3169825" y="3755150"/>
            <a:ext cx="2868900" cy="1010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3219250" y="3790825"/>
            <a:ext cx="2743200" cy="441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3219250" y="4278570"/>
            <a:ext cx="2743200" cy="441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076750" y="373546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61750" y="41355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6076750" y="4135519"/>
            <a:ext cx="2743200" cy="3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4104900" y="2747373"/>
            <a:ext cx="1115400" cy="541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50425" y="3221750"/>
            <a:ext cx="2868900" cy="1010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311700" y="3114619"/>
            <a:ext cx="8701800" cy="13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Inconsolata"/>
                <a:ea typeface="Inconsolata"/>
                <a:cs typeface="Inconsolata"/>
                <a:sym typeface="Inconsolata"/>
              </a:rPr>
              <a:t>255, 255, 255, 255, 255, 255, 255, 255, 255, 255, 255, 255, 255, 000, 000, 255, 255, 255, 255, 255, 255, 255, 000, 000, 255, 255, 255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Painting</a:t>
            </a: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OS specific (abstracted)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Painting</a:t>
            </a:r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OS specific (abstracted)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great for primitives (texts, rectangles)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Painting</a:t>
            </a: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OS specific (abstracted)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great for primitives (texts, rectangles)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usually use the CPU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Painting</a:t>
            </a:r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OS specific (abstracted)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great for primitives (texts, rectangles)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usually use the CPU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OpenGL / DirectX*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Painting</a:t>
            </a:r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OS specific (abstracted)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great for primitives (texts, rectangles)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usually use the CPU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OpenGL / DirectX*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more flexibility, more complexity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Painting</a:t>
            </a:r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OS specific (abstracted)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great for primitives (texts, rectangles)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usually use the CPU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OpenGL / DirectX*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more flexibility, more complexity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Great for visual effects, 2D &amp; 3D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Painting</a:t>
            </a:r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OS specific (abstracted)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great for primitives (texts, rectangles)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usually use the CPU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OpenGL / DirectX*</a:t>
            </a:r>
            <a:endParaRPr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more flexibility, more complexity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○"/>
            </a:pPr>
            <a:r>
              <a:rPr lang="en-GB">
                <a:solidFill>
                  <a:srgbClr val="999999"/>
                </a:solidFill>
              </a:rPr>
              <a:t>Great for visual effects, 2D &amp; 3D</a:t>
            </a:r>
            <a:endParaRPr>
              <a:solidFill>
                <a:srgbClr val="999999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/>
              <a:t>uses the GPU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Hi, I’m Martin</a:t>
            </a: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Head of Engineering @ Archilogic, from Zurich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0" name="Shape 70" descr="al-material-dem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275" y="2444024"/>
            <a:ext cx="5655451" cy="21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 descr="Flag of Switzerland.sv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700" y="1307644"/>
            <a:ext cx="326925" cy="3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Wait,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“uses the GPU”?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328300" y="1725775"/>
            <a:ext cx="1466400" cy="627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Layer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328300" y="2790125"/>
            <a:ext cx="1466400" cy="627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Layer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Shape 328" descr="Gears - Free vector graphics on Pixaba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198" y="2039575"/>
            <a:ext cx="1203951" cy="10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3443475" y="3201038"/>
            <a:ext cx="1685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Shader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0" name="Shape 330"/>
          <p:cNvCxnSpPr>
            <a:stCxn id="326" idx="3"/>
            <a:endCxn id="328" idx="1"/>
          </p:cNvCxnSpPr>
          <p:nvPr/>
        </p:nvCxnSpPr>
        <p:spPr>
          <a:xfrm>
            <a:off x="1794700" y="2039575"/>
            <a:ext cx="1889400" cy="5430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Shape 331"/>
          <p:cNvCxnSpPr>
            <a:stCxn id="327" idx="3"/>
            <a:endCxn id="328" idx="1"/>
          </p:cNvCxnSpPr>
          <p:nvPr/>
        </p:nvCxnSpPr>
        <p:spPr>
          <a:xfrm rot="10800000" flipH="1">
            <a:off x="1794700" y="2582825"/>
            <a:ext cx="1889400" cy="5211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Shape 332"/>
          <p:cNvSpPr/>
          <p:nvPr/>
        </p:nvSpPr>
        <p:spPr>
          <a:xfrm>
            <a:off x="5865750" y="1761900"/>
            <a:ext cx="2699400" cy="16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6061950" y="1955225"/>
            <a:ext cx="1466400" cy="627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6777650" y="2268913"/>
            <a:ext cx="1466400" cy="627600"/>
          </a:xfrm>
          <a:prstGeom prst="roundRect">
            <a:avLst>
              <a:gd name="adj" fmla="val 16667"/>
            </a:avLst>
          </a:prstGeom>
          <a:solidFill>
            <a:srgbClr val="FF0000">
              <a:alpha val="533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" name="Shape 335"/>
          <p:cNvCxnSpPr>
            <a:stCxn id="328" idx="3"/>
            <a:endCxn id="332" idx="1"/>
          </p:cNvCxnSpPr>
          <p:nvPr/>
        </p:nvCxnSpPr>
        <p:spPr>
          <a:xfrm rot="10800000" flipH="1">
            <a:off x="4888149" y="2571612"/>
            <a:ext cx="977700" cy="11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Pipeline (simplified)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328300" y="1725775"/>
            <a:ext cx="1466400" cy="627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Wat?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328300" y="2790125"/>
            <a:ext cx="1466400" cy="627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Wat?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3443475" y="3201038"/>
            <a:ext cx="1685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Shader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4" name="Shape 344"/>
          <p:cNvCxnSpPr>
            <a:stCxn id="341" idx="3"/>
            <a:endCxn id="345" idx="1"/>
          </p:cNvCxnSpPr>
          <p:nvPr/>
        </p:nvCxnSpPr>
        <p:spPr>
          <a:xfrm>
            <a:off x="1794700" y="2039575"/>
            <a:ext cx="1889400" cy="5430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6" name="Shape 346"/>
          <p:cNvCxnSpPr>
            <a:stCxn id="342" idx="3"/>
            <a:endCxn id="345" idx="1"/>
          </p:cNvCxnSpPr>
          <p:nvPr/>
        </p:nvCxnSpPr>
        <p:spPr>
          <a:xfrm rot="10800000" flipH="1">
            <a:off x="1794700" y="2582825"/>
            <a:ext cx="1889400" cy="5211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7" name="Shape 347"/>
          <p:cNvSpPr/>
          <p:nvPr/>
        </p:nvSpPr>
        <p:spPr>
          <a:xfrm>
            <a:off x="5865750" y="1761900"/>
            <a:ext cx="2699400" cy="16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8" name="Shape 348"/>
          <p:cNvCxnSpPr>
            <a:stCxn id="345" idx="3"/>
            <a:endCxn id="347" idx="1"/>
          </p:cNvCxnSpPr>
          <p:nvPr/>
        </p:nvCxnSpPr>
        <p:spPr>
          <a:xfrm rot="10800000" flipH="1">
            <a:off x="4888050" y="2571750"/>
            <a:ext cx="977700" cy="11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751" y="1821388"/>
            <a:ext cx="1889398" cy="151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9287475" y="890075"/>
            <a:ext cx="42024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Pipeline (</a:t>
            </a:r>
            <a:r>
              <a:rPr lang="en-GB" sz="2800">
                <a:solidFill>
                  <a:srgbClr val="FF0000"/>
                </a:solidFill>
              </a:rPr>
              <a:t>simplified</a:t>
            </a:r>
            <a:r>
              <a:rPr lang="en-GB" sz="2800"/>
              <a:t>)</a:t>
            </a:r>
            <a:endParaRPr sz="2800"/>
          </a:p>
        </p:txBody>
      </p:sp>
      <p:cxnSp>
        <p:nvCxnSpPr>
          <p:cNvPr id="352" name="Shape 352"/>
          <p:cNvCxnSpPr/>
          <p:nvPr/>
        </p:nvCxnSpPr>
        <p:spPr>
          <a:xfrm rot="10800000" flipH="1">
            <a:off x="4520125" y="656500"/>
            <a:ext cx="3231900" cy="36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3" name="Shape 353" descr="Gears - Free vector graphics on Pixaba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4198" y="2039575"/>
            <a:ext cx="1203951" cy="10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3443475" y="3201038"/>
            <a:ext cx="1685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Shader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4472300" y="1391675"/>
            <a:ext cx="839100" cy="5727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?!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Okay, hold 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OpenGL works</a:t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693475" y="1533025"/>
            <a:ext cx="1544100" cy="10152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712013" y="2681975"/>
            <a:ext cx="15441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Polygon (Vertices)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OpenGL works</a:t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693475" y="1533025"/>
            <a:ext cx="1544100" cy="10152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4" name="Shape 374" descr="File:Pixel grid 4000x2000.png - Wikimedia Commons"/>
          <p:cNvPicPr preferRelativeResize="0"/>
          <p:nvPr/>
        </p:nvPicPr>
        <p:blipFill rotWithShape="1">
          <a:blip r:embed="rId3">
            <a:alphaModFix/>
          </a:blip>
          <a:srcRect r="22624"/>
          <a:stretch/>
        </p:blipFill>
        <p:spPr>
          <a:xfrm>
            <a:off x="3786513" y="1533025"/>
            <a:ext cx="1570975" cy="10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/>
          <p:nvPr/>
        </p:nvSpPr>
        <p:spPr>
          <a:xfrm>
            <a:off x="3791200" y="1533025"/>
            <a:ext cx="1544100" cy="1015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Shape 376"/>
          <p:cNvCxnSpPr>
            <a:stCxn id="373" idx="3"/>
            <a:endCxn id="375" idx="1"/>
          </p:cNvCxnSpPr>
          <p:nvPr/>
        </p:nvCxnSpPr>
        <p:spPr>
          <a:xfrm>
            <a:off x="2237575" y="2040625"/>
            <a:ext cx="1553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7" name="Shape 377"/>
          <p:cNvSpPr txBox="1"/>
          <p:nvPr/>
        </p:nvSpPr>
        <p:spPr>
          <a:xfrm>
            <a:off x="712013" y="2681975"/>
            <a:ext cx="15441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Polygon (Vertices)</a:t>
            </a:r>
            <a:endParaRPr sz="2400"/>
          </a:p>
        </p:txBody>
      </p:sp>
      <p:sp>
        <p:nvSpPr>
          <p:cNvPr id="378" name="Shape 378"/>
          <p:cNvSpPr txBox="1"/>
          <p:nvPr/>
        </p:nvSpPr>
        <p:spPr>
          <a:xfrm>
            <a:off x="3711188" y="2681975"/>
            <a:ext cx="17310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Fragment (rasterized)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OpenGL works</a:t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693475" y="1533025"/>
            <a:ext cx="1544100" cy="10152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Shape 385" descr="File:Pixel grid 4000x2000.png - Wikimedia Commons"/>
          <p:cNvPicPr preferRelativeResize="0"/>
          <p:nvPr/>
        </p:nvPicPr>
        <p:blipFill rotWithShape="1">
          <a:blip r:embed="rId3">
            <a:alphaModFix/>
          </a:blip>
          <a:srcRect r="22624"/>
          <a:stretch/>
        </p:blipFill>
        <p:spPr>
          <a:xfrm>
            <a:off x="3786513" y="1533025"/>
            <a:ext cx="1570975" cy="10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3791200" y="1533025"/>
            <a:ext cx="1544100" cy="1015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7" name="Shape 387"/>
          <p:cNvCxnSpPr>
            <a:stCxn id="384" idx="3"/>
            <a:endCxn id="386" idx="1"/>
          </p:cNvCxnSpPr>
          <p:nvPr/>
        </p:nvCxnSpPr>
        <p:spPr>
          <a:xfrm>
            <a:off x="2237575" y="2040625"/>
            <a:ext cx="1553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8" name="Shape 388" descr="GRADIENT] Gritty Black-2-Clear 1 | ▓▒░ TORLEY ░▒▓ | Flick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906400" y="1582200"/>
            <a:ext cx="1544100" cy="10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/>
          <p:nvPr/>
        </p:nvSpPr>
        <p:spPr>
          <a:xfrm>
            <a:off x="6906400" y="1586450"/>
            <a:ext cx="1544100" cy="1015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712013" y="2681975"/>
            <a:ext cx="15441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Polygon (Vertices)</a:t>
            </a:r>
            <a:endParaRPr sz="2400"/>
          </a:p>
        </p:txBody>
      </p:sp>
      <p:sp>
        <p:nvSpPr>
          <p:cNvPr id="391" name="Shape 391"/>
          <p:cNvSpPr txBox="1"/>
          <p:nvPr/>
        </p:nvSpPr>
        <p:spPr>
          <a:xfrm>
            <a:off x="3711188" y="2681975"/>
            <a:ext cx="17310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Fragment (rasterized)</a:t>
            </a:r>
            <a:endParaRPr sz="2400"/>
          </a:p>
        </p:txBody>
      </p:sp>
      <p:sp>
        <p:nvSpPr>
          <p:cNvPr id="392" name="Shape 392"/>
          <p:cNvSpPr txBox="1"/>
          <p:nvPr/>
        </p:nvSpPr>
        <p:spPr>
          <a:xfrm>
            <a:off x="6812938" y="2681975"/>
            <a:ext cx="17310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Fragment (rendered)</a:t>
            </a:r>
            <a:endParaRPr sz="2400"/>
          </a:p>
        </p:txBody>
      </p:sp>
      <p:sp>
        <p:nvSpPr>
          <p:cNvPr id="393" name="Shape 393"/>
          <p:cNvSpPr/>
          <p:nvPr/>
        </p:nvSpPr>
        <p:spPr>
          <a:xfrm>
            <a:off x="5444500" y="1683325"/>
            <a:ext cx="1374900" cy="71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Shader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Fragment shader</a:t>
            </a:r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 shader(x, y, w, h)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 [r, g, b, a];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Fragment shader</a:t>
            </a:r>
            <a:endParaRPr/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const shader(x, y, w, h) =&gt; {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 r = g = b = y / h;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return [r, g, b,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Fragment shader</a:t>
            </a:r>
            <a:endParaRPr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Runs for each fragment pixel (in parallel!)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Hi, I’m Martin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Head of Engineering @ Archilogic, from Zurich</a:t>
            </a:r>
            <a:endParaRPr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spaces.archilogic.com  -  3d.io</a:t>
            </a:r>
            <a:endParaRPr/>
          </a:p>
        </p:txBody>
      </p:sp>
      <p:pic>
        <p:nvPicPr>
          <p:cNvPr id="78" name="Shape 78" descr="al-material-dem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275" y="2444024"/>
            <a:ext cx="5655451" cy="21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Flag of Switzerland.sv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700" y="1307644"/>
            <a:ext cx="326925" cy="3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Fragment shader</a:t>
            </a:r>
            <a:endParaRPr/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Runs for each fragment pixel (in parallel!)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Takes a bunch of inputs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Fragment shader</a:t>
            </a:r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Runs for each fragment pixel (in parallel!)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Takes a bunch of inputs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Produces the colour to render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Fragment shader</a:t>
            </a:r>
            <a:endParaRPr/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Runs for each fragment pixel (in parallel!)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Takes a bunch of inputs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Produces the colour to render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Written in GLSL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GLSL shader</a:t>
            </a:r>
            <a:endParaRPr/>
          </a:p>
        </p:txBody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13970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varying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highp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coord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uniform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sampler2D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layer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0077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marR="139700" lvl="0" indent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0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0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0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vec4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en-GB" sz="20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texture2D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vec2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coord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coord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0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val </a:t>
            </a:r>
            <a:r>
              <a:rPr lang="en-GB" sz="20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 </a:t>
            </a:r>
            <a:r>
              <a:rPr lang="en-GB" sz="20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color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 </a:t>
            </a:r>
            <a:r>
              <a:rPr lang="en-GB" sz="20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color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3.0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gl_FragColor </a:t>
            </a:r>
            <a:r>
              <a:rPr lang="en-GB" sz="20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vec4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val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val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0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800">
                <a:solidFill>
                  <a:schemeClr val="dk1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Sprite</a:t>
            </a:r>
            <a:endParaRPr>
              <a:solidFill>
                <a:srgbClr val="FF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00FF"/>
                </a:solidFill>
              </a:rPr>
              <a:t>Layer</a:t>
            </a:r>
            <a:endParaRPr>
              <a:solidFill>
                <a:srgbClr val="9900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Texture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Sprites ftw!</a:t>
            </a:r>
            <a:endParaRPr/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875" y="3102153"/>
            <a:ext cx="1582649" cy="15826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7" name="Shape 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875" y="1173550"/>
            <a:ext cx="2798084" cy="15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590950" y="1173550"/>
            <a:ext cx="36969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Sprite 0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590950" y="3102225"/>
            <a:ext cx="36969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Sprite 1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Sprites (layers) ftw!</a:t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875" y="3102153"/>
            <a:ext cx="1582649" cy="15826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6" name="Shape 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875" y="1173550"/>
            <a:ext cx="2798084" cy="15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 txBox="1"/>
          <p:nvPr/>
        </p:nvSpPr>
        <p:spPr>
          <a:xfrm>
            <a:off x="590950" y="1173550"/>
            <a:ext cx="36969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Sprite 0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590950" y="3102225"/>
            <a:ext cx="36969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Sprite 1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6395400" y="3514125"/>
            <a:ext cx="24369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Transparency =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 fourth number...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0" name="Shape 460"/>
          <p:cNvCxnSpPr>
            <a:stCxn id="459" idx="1"/>
          </p:cNvCxnSpPr>
          <p:nvPr/>
        </p:nvCxnSpPr>
        <p:spPr>
          <a:xfrm rot="10800000">
            <a:off x="5719800" y="3370575"/>
            <a:ext cx="675600" cy="52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Painting Step 0:</a:t>
            </a:r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Copy Sprite 0 </a:t>
            </a:r>
            <a:endParaRPr sz="48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onto the screen</a:t>
            </a:r>
            <a:endParaRPr sz="4800"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225" y="1946900"/>
            <a:ext cx="2798084" cy="15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Painting Step 1:</a:t>
            </a:r>
            <a:endParaRPr/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Copy Sprite 1 </a:t>
            </a:r>
            <a:endParaRPr sz="48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onto the screen</a:t>
            </a:r>
            <a:endParaRPr sz="4800"/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225" y="1946900"/>
            <a:ext cx="2798084" cy="15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 rotWithShape="1">
          <a:blip r:embed="rId4">
            <a:alphaModFix/>
          </a:blip>
          <a:srcRect l="-4810" r="4809"/>
          <a:stretch/>
        </p:blipFill>
        <p:spPr>
          <a:xfrm>
            <a:off x="5995850" y="1946900"/>
            <a:ext cx="1582676" cy="15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Painting Step 2:</a:t>
            </a:r>
            <a:endParaRPr/>
          </a:p>
        </p:txBody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Copy Sprite 0 </a:t>
            </a:r>
            <a:endParaRPr sz="48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onto the screen</a:t>
            </a:r>
            <a:endParaRPr sz="48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(again)</a:t>
            </a:r>
            <a:endParaRPr sz="4800"/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225" y="1946900"/>
            <a:ext cx="2798084" cy="15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Part 1: Computer graphics 101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Painting Step 3:</a:t>
            </a:r>
            <a:endParaRPr/>
          </a:p>
        </p:txBody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Copy Sprite 1</a:t>
            </a:r>
            <a:endParaRPr sz="48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4800"/>
              <a:t>onto the screen</a:t>
            </a:r>
            <a:endParaRPr sz="48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/>
              <a:t>(at new position)</a:t>
            </a:r>
            <a:endParaRPr sz="4800"/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225" y="1946900"/>
            <a:ext cx="2798084" cy="15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825" y="1946903"/>
            <a:ext cx="1582649" cy="15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Drawing: Repeat!</a:t>
            </a:r>
            <a:endParaRPr/>
          </a:p>
        </p:txBody>
      </p:sp>
      <p:pic>
        <p:nvPicPr>
          <p:cNvPr id="496" name="Shape 496" descr="nyanca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89575"/>
            <a:ext cx="8520599" cy="114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Drawing: Repeat!</a:t>
            </a:r>
            <a:endParaRPr/>
          </a:p>
        </p:txBody>
      </p:sp>
      <p:pic>
        <p:nvPicPr>
          <p:cNvPr id="502" name="Shape 502" descr="nyanca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89575"/>
            <a:ext cx="8520599" cy="114219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311575" y="3464675"/>
            <a:ext cx="8520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oboto"/>
                <a:ea typeface="Roboto"/>
                <a:cs typeface="Roboto"/>
                <a:sym typeface="Roboto"/>
              </a:rPr>
              <a:t>This is also known as </a:t>
            </a:r>
            <a:r>
              <a:rPr lang="en-GB" sz="3600" b="1" i="1">
                <a:latin typeface="Roboto"/>
                <a:ea typeface="Roboto"/>
                <a:cs typeface="Roboto"/>
                <a:sym typeface="Roboto"/>
              </a:rPr>
              <a:t>compositing</a:t>
            </a:r>
            <a:endParaRPr sz="3600" b="1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Compositing?</a:t>
            </a:r>
            <a:endParaRPr/>
          </a:p>
        </p:txBody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Input</a:t>
            </a:r>
            <a:r>
              <a:rPr lang="en-GB" dirty="0" smtClean="0"/>
              <a:t>:	- </a:t>
            </a:r>
            <a:r>
              <a:rPr lang="en-GB" dirty="0"/>
              <a:t>Screen memory before (destination)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				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Compositing?</a:t>
            </a:r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Input</a:t>
            </a:r>
            <a:r>
              <a:rPr lang="en-GB" dirty="0" smtClean="0"/>
              <a:t>:</a:t>
            </a:r>
            <a:r>
              <a:rPr lang="en-GB" dirty="0"/>
              <a:t>	</a:t>
            </a:r>
            <a:r>
              <a:rPr lang="en-GB" dirty="0">
                <a:solidFill>
                  <a:srgbClr val="999999"/>
                </a:solidFill>
              </a:rPr>
              <a:t>- Screen memory before (destination)</a:t>
            </a:r>
            <a:endParaRPr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		- Sprite to be added (source)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Compositing?</a:t>
            </a:r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Input</a:t>
            </a:r>
            <a:r>
              <a:rPr lang="en-GB" dirty="0"/>
              <a:t>:	</a:t>
            </a:r>
            <a:r>
              <a:rPr lang="en-GB" dirty="0" smtClean="0">
                <a:solidFill>
                  <a:srgbClr val="999999"/>
                </a:solidFill>
              </a:rPr>
              <a:t>- </a:t>
            </a:r>
            <a:r>
              <a:rPr lang="en-GB" dirty="0">
                <a:solidFill>
                  <a:srgbClr val="999999"/>
                </a:solidFill>
              </a:rPr>
              <a:t>Screen memory before (destination)</a:t>
            </a:r>
            <a:endParaRPr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999999"/>
                </a:solidFill>
              </a:rPr>
              <a:t>		</a:t>
            </a:r>
            <a:r>
              <a:rPr lang="en-GB" dirty="0" smtClean="0">
                <a:solidFill>
                  <a:srgbClr val="999999"/>
                </a:solidFill>
              </a:rPr>
              <a:t>- </a:t>
            </a:r>
            <a:r>
              <a:rPr lang="en-GB" dirty="0">
                <a:solidFill>
                  <a:srgbClr val="999999"/>
                </a:solidFill>
              </a:rPr>
              <a:t>Sprite to be added (source)</a:t>
            </a:r>
            <a:endParaRPr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 dirty="0"/>
              <a:t>Output</a:t>
            </a:r>
            <a:r>
              <a:rPr lang="en-GB" dirty="0"/>
              <a:t>:	</a:t>
            </a:r>
            <a:r>
              <a:rPr lang="en-GB" dirty="0" smtClean="0"/>
              <a:t>Screen </a:t>
            </a:r>
            <a:r>
              <a:rPr lang="en-GB" dirty="0"/>
              <a:t>memory after (destination)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composite?</a:t>
            </a:r>
            <a:endParaRPr/>
          </a:p>
        </p:txBody>
      </p:sp>
      <p:pic>
        <p:nvPicPr>
          <p:cNvPr id="527" name="Shape 527"/>
          <p:cNvPicPr preferRelativeResize="0"/>
          <p:nvPr/>
        </p:nvPicPr>
        <p:blipFill rotWithShape="1">
          <a:blip r:embed="rId3">
            <a:alphaModFix/>
          </a:blip>
          <a:srcRect r="43438"/>
          <a:stretch/>
        </p:blipFill>
        <p:spPr>
          <a:xfrm>
            <a:off x="6340625" y="2300512"/>
            <a:ext cx="2198932" cy="218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622" y="2300516"/>
            <a:ext cx="2198928" cy="2187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 rotWithShape="1">
          <a:blip r:embed="rId3">
            <a:alphaModFix/>
          </a:blip>
          <a:srcRect r="43438"/>
          <a:stretch/>
        </p:blipFill>
        <p:spPr>
          <a:xfrm>
            <a:off x="512600" y="2300512"/>
            <a:ext cx="2198932" cy="218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622" y="2300504"/>
            <a:ext cx="2198928" cy="218712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2772375" y="2919913"/>
            <a:ext cx="581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Roboto"/>
                <a:ea typeface="Roboto"/>
                <a:cs typeface="Roboto"/>
                <a:sym typeface="Roboto"/>
              </a:rPr>
              <a:t>&amp;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2" name="Shape 532"/>
          <p:cNvCxnSpPr>
            <a:stCxn id="530" idx="3"/>
            <a:endCxn id="528" idx="1"/>
          </p:cNvCxnSpPr>
          <p:nvPr/>
        </p:nvCxnSpPr>
        <p:spPr>
          <a:xfrm>
            <a:off x="5613550" y="3394064"/>
            <a:ext cx="727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3" name="Shape 533"/>
          <p:cNvSpPr txBox="1"/>
          <p:nvPr/>
        </p:nvSpPr>
        <p:spPr>
          <a:xfrm>
            <a:off x="5686388" y="2569738"/>
            <a:ext cx="581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Roboto"/>
                <a:ea typeface="Roboto"/>
                <a:cs typeface="Roboto"/>
                <a:sym typeface="Roboto"/>
              </a:rPr>
              <a:t>?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composite?</a:t>
            </a:r>
            <a:endParaRPr/>
          </a:p>
        </p:txBody>
      </p:sp>
      <p:pic>
        <p:nvPicPr>
          <p:cNvPr id="539" name="Shape 539"/>
          <p:cNvPicPr preferRelativeResize="0"/>
          <p:nvPr/>
        </p:nvPicPr>
        <p:blipFill rotWithShape="1">
          <a:blip r:embed="rId3">
            <a:alphaModFix/>
          </a:blip>
          <a:srcRect r="43438"/>
          <a:stretch/>
        </p:blipFill>
        <p:spPr>
          <a:xfrm>
            <a:off x="6333350" y="2350795"/>
            <a:ext cx="2198932" cy="2187123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output[x, y] = source[x,y] || dest[x, y]  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347" y="2343479"/>
            <a:ext cx="2198928" cy="2187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 rotWithShape="1">
          <a:blip r:embed="rId3">
            <a:alphaModFix/>
          </a:blip>
          <a:srcRect r="43438"/>
          <a:stretch/>
        </p:blipFill>
        <p:spPr>
          <a:xfrm>
            <a:off x="505325" y="2343487"/>
            <a:ext cx="2198932" cy="218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347" y="2343479"/>
            <a:ext cx="2198928" cy="218712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2765100" y="2962888"/>
            <a:ext cx="581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Roboto"/>
                <a:ea typeface="Roboto"/>
                <a:cs typeface="Roboto"/>
                <a:sym typeface="Roboto"/>
              </a:rPr>
              <a:t>||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5" name="Shape 545"/>
          <p:cNvCxnSpPr>
            <a:stCxn id="543" idx="3"/>
            <a:endCxn id="541" idx="1"/>
          </p:cNvCxnSpPr>
          <p:nvPr/>
        </p:nvCxnSpPr>
        <p:spPr>
          <a:xfrm>
            <a:off x="5606275" y="3437039"/>
            <a:ext cx="727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composite?</a:t>
            </a:r>
            <a:endParaRPr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Consolas"/>
              <a:buChar char="●"/>
            </a:pPr>
            <a:r>
              <a:rPr lang="en-GB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output[x, y] = source[x, y] || dest[x, y]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output[x, y] = source[x, y] * dest[x, y]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 r="43438"/>
          <a:stretch/>
        </p:blipFill>
        <p:spPr>
          <a:xfrm>
            <a:off x="505325" y="2343487"/>
            <a:ext cx="2198932" cy="218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347" y="2343479"/>
            <a:ext cx="2198928" cy="218712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 txBox="1"/>
          <p:nvPr/>
        </p:nvSpPr>
        <p:spPr>
          <a:xfrm>
            <a:off x="2765100" y="2962888"/>
            <a:ext cx="581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smtClean="0">
                <a:latin typeface="Roboto"/>
                <a:ea typeface="Roboto"/>
                <a:cs typeface="Roboto"/>
                <a:sym typeface="Roboto"/>
              </a:rPr>
              <a:t>*</a:t>
            </a:r>
            <a:endParaRPr sz="48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5" name="Shape 555"/>
          <p:cNvCxnSpPr>
            <a:stCxn id="553" idx="3"/>
          </p:cNvCxnSpPr>
          <p:nvPr/>
        </p:nvCxnSpPr>
        <p:spPr>
          <a:xfrm>
            <a:off x="5606275" y="3437039"/>
            <a:ext cx="727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6" name="Shape 5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3472" y="2344931"/>
            <a:ext cx="2198925" cy="2184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composite?</a:t>
            </a:r>
            <a:endParaRPr/>
          </a:p>
        </p:txBody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Consolas"/>
              <a:buChar char="●"/>
            </a:pPr>
            <a:r>
              <a:rPr lang="en-GB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output[x, y] = source[x, y] || dest[x, y]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Consolas"/>
              <a:buChar char="●"/>
            </a:pPr>
            <a:r>
              <a:rPr lang="en-GB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output[x, y] = source[x, y] * dest[x, y]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A ton more equations available!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Part 1: Computer graphics 101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Part 2: Browser rendering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composite?</a:t>
            </a:r>
            <a:endParaRPr/>
          </a:p>
        </p:txBody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Consolas"/>
              <a:buChar char="●"/>
            </a:pPr>
            <a:r>
              <a:rPr lang="en-GB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output[x, y] = source[x, y] || dest[x, y]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Consolas"/>
              <a:buChar char="●"/>
            </a:pPr>
            <a:r>
              <a:rPr lang="en-GB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output[x, y] = source[x, y] * dest[x, y]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A ton more equations available!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This is called </a:t>
            </a:r>
            <a:r>
              <a:rPr lang="en-GB" b="1" i="1"/>
              <a:t>blending</a:t>
            </a:r>
            <a:endParaRPr b="1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blend modes</a:t>
            </a:r>
            <a:endParaRPr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425" y="1161174"/>
            <a:ext cx="1299144" cy="114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348" y="1161173"/>
            <a:ext cx="1299145" cy="113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2287" y="1157349"/>
            <a:ext cx="1299145" cy="114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206" y="1153500"/>
            <a:ext cx="1299144" cy="11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8118" y="1157343"/>
            <a:ext cx="1135205" cy="11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7093" y="1157355"/>
            <a:ext cx="1135200" cy="114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Shape 5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49301" y="3482200"/>
            <a:ext cx="1299150" cy="11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 rotWithShape="1">
          <a:blip r:embed="rId10">
            <a:alphaModFix/>
          </a:blip>
          <a:srcRect b="23646"/>
          <a:stretch/>
        </p:blipFill>
        <p:spPr>
          <a:xfrm>
            <a:off x="846350" y="2393825"/>
            <a:ext cx="1299150" cy="9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 rotWithShape="1">
          <a:blip r:embed="rId11">
            <a:alphaModFix/>
          </a:blip>
          <a:srcRect b="23646"/>
          <a:stretch/>
        </p:blipFill>
        <p:spPr>
          <a:xfrm>
            <a:off x="2249300" y="2393825"/>
            <a:ext cx="1299150" cy="9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 rotWithShape="1">
          <a:blip r:embed="rId12">
            <a:alphaModFix/>
          </a:blip>
          <a:srcRect b="12617"/>
          <a:stretch/>
        </p:blipFill>
        <p:spPr>
          <a:xfrm>
            <a:off x="3652250" y="2393825"/>
            <a:ext cx="1299150" cy="9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 rotWithShape="1">
          <a:blip r:embed="rId13">
            <a:alphaModFix/>
          </a:blip>
          <a:srcRect b="12617"/>
          <a:stretch/>
        </p:blipFill>
        <p:spPr>
          <a:xfrm>
            <a:off x="5055200" y="2393825"/>
            <a:ext cx="1299150" cy="9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 rotWithShape="1">
          <a:blip r:embed="rId14">
            <a:alphaModFix/>
          </a:blip>
          <a:srcRect b="12617"/>
          <a:stretch/>
        </p:blipFill>
        <p:spPr>
          <a:xfrm>
            <a:off x="6458141" y="2393825"/>
            <a:ext cx="1135172" cy="9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 rotWithShape="1">
          <a:blip r:embed="rId15">
            <a:alphaModFix/>
          </a:blip>
          <a:srcRect b="12914"/>
          <a:stretch/>
        </p:blipFill>
        <p:spPr>
          <a:xfrm>
            <a:off x="7697100" y="2393813"/>
            <a:ext cx="1135200" cy="9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52276" y="3486050"/>
            <a:ext cx="1299150" cy="11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 rotWithShape="1">
          <a:blip r:embed="rId17">
            <a:alphaModFix/>
          </a:blip>
          <a:srcRect b="12033"/>
          <a:stretch/>
        </p:blipFill>
        <p:spPr>
          <a:xfrm>
            <a:off x="5055200" y="3482200"/>
            <a:ext cx="1299150" cy="11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458117" y="3486048"/>
            <a:ext cx="1135200" cy="114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“screen”</a:t>
            </a:r>
            <a:endParaRPr/>
          </a:p>
        </p:txBody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311700" y="3478350"/>
            <a:ext cx="8520600" cy="10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color(x,y) = 1 - (1 - cat(x,y)) * (1 - sky(x,y))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037" y="1152476"/>
            <a:ext cx="2643950" cy="23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compositing!</a:t>
            </a:r>
            <a:endParaRPr/>
          </a:p>
        </p:txBody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Translate (move): </a:t>
            </a:r>
            <a:endParaRPr/>
          </a:p>
          <a:p>
            <a:pPr marL="45720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200">
                <a:latin typeface="Consolas"/>
                <a:ea typeface="Consolas"/>
                <a:cs typeface="Consolas"/>
                <a:sym typeface="Consolas"/>
              </a:rPr>
              <a:t>output[x, y] = source[x + a, y + b] + dest[x, y]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compositing!</a:t>
            </a:r>
            <a:endParaRPr/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Translate (move): </a:t>
            </a:r>
            <a:endParaRPr>
              <a:solidFill>
                <a:srgbClr val="999999"/>
              </a:solidFill>
            </a:endParaRPr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output[x, y] = source[x + a, y + b] + dest[x, y]</a:t>
            </a:r>
            <a:endParaRPr sz="2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19100" rtl="0"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Scale: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	</a:t>
            </a:r>
            <a:r>
              <a:rPr lang="en-GB" sz="2200">
                <a:latin typeface="Consolas"/>
                <a:ea typeface="Consolas"/>
                <a:cs typeface="Consolas"/>
                <a:sym typeface="Consolas"/>
              </a:rPr>
              <a:t>output[x, y] = source[x*sx, y*sy] + dest[x, y]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compositing!</a:t>
            </a:r>
            <a:endParaRPr/>
          </a:p>
        </p:txBody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Translate (move): </a:t>
            </a:r>
            <a:endParaRPr>
              <a:solidFill>
                <a:srgbClr val="999999"/>
              </a:solidFill>
            </a:endParaRPr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output[x, y] = source[x + a, y + b] + dest[x, y]</a:t>
            </a:r>
            <a:endParaRPr sz="2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191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Scale:</a:t>
            </a:r>
            <a:endParaRPr>
              <a:solidFill>
                <a:srgbClr val="999999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	</a:t>
            </a:r>
            <a:r>
              <a:rPr lang="en-GB" sz="2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output[x, y] = source[x*sx, y*sy] + dest[x, y]</a:t>
            </a:r>
            <a:endParaRPr sz="2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19100" rtl="0"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Rotate: Matrix multiplication...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Rotation!</a:t>
            </a:r>
            <a:endParaRPr/>
          </a:p>
        </p:txBody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5081938" y="1721700"/>
            <a:ext cx="3854100" cy="17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Consolas"/>
                <a:ea typeface="Consolas"/>
                <a:cs typeface="Consolas"/>
                <a:sym typeface="Consolas"/>
              </a:rPr>
              <a:t>cos(a) -sin(a)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600">
                <a:latin typeface="Consolas"/>
                <a:ea typeface="Consolas"/>
                <a:cs typeface="Consolas"/>
                <a:sym typeface="Consolas"/>
              </a:rPr>
              <a:t>sin(a)  cos(a)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4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5189313" y="1758425"/>
            <a:ext cx="3640500" cy="14955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37300" y="2027975"/>
            <a:ext cx="51216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Consolas"/>
                <a:ea typeface="Consolas"/>
                <a:cs typeface="Consolas"/>
                <a:sym typeface="Consolas"/>
              </a:rPr>
              <a:t>(ox, oy) = (x, y) *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Composite only</a:t>
            </a:r>
            <a:endParaRPr/>
          </a:p>
        </p:txBody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Rotate, translate, scale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Composite only</a:t>
            </a:r>
            <a:endParaRPr/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Rotate, translate, scale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Blending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Composite only</a:t>
            </a:r>
            <a:endParaRPr/>
          </a:p>
        </p:txBody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Rotate, translate, scale</a:t>
            </a:r>
            <a:r>
              <a:rPr lang="en-GB"/>
              <a:t> 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Blending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Filters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Computer Graphics 101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Composite only</a:t>
            </a:r>
            <a:endParaRPr/>
          </a:p>
        </p:txBody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Rotate, translate, scale</a:t>
            </a:r>
            <a:r>
              <a:rPr lang="en-GB"/>
              <a:t> 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Blending</a:t>
            </a:r>
            <a:r>
              <a:rPr lang="en-GB">
                <a:solidFill>
                  <a:srgbClr val="FF0000"/>
                </a:solidFill>
              </a:rPr>
              <a:t>*</a:t>
            </a:r>
            <a:endParaRPr>
              <a:solidFill>
                <a:srgbClr val="FF0000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Filters</a:t>
            </a:r>
            <a:r>
              <a:rPr lang="en-GB">
                <a:solidFill>
                  <a:srgbClr val="FF0000"/>
                </a:solidFill>
              </a:rPr>
              <a:t>*</a:t>
            </a:r>
            <a:r>
              <a:rPr lang="en-GB" baseline="30000"/>
              <a:t>, </a:t>
            </a:r>
            <a:r>
              <a:rPr lang="en-GB">
                <a:solidFill>
                  <a:srgbClr val="FF0000"/>
                </a:solidFill>
              </a:rPr>
              <a:t>**</a:t>
            </a:r>
            <a:endParaRPr>
              <a:solidFill>
                <a:srgbClr val="FF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*</a:t>
            </a:r>
            <a:r>
              <a:rPr lang="en-GB" sz="1800"/>
              <a:t>)    only if the element is on its own layer	</a:t>
            </a:r>
            <a:endParaRPr sz="18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F0000"/>
                </a:solidFill>
              </a:rPr>
              <a:t>**</a:t>
            </a:r>
            <a:r>
              <a:rPr lang="en-GB" sz="1800">
                <a:solidFill>
                  <a:schemeClr val="dk1"/>
                </a:solidFill>
              </a:rPr>
              <a:t>)  not all of them, not in all browsers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Composite-only filters</a:t>
            </a:r>
            <a:endParaRPr/>
          </a:p>
        </p:txBody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3" name="Shape 653"/>
          <p:cNvPicPr preferRelativeResize="0"/>
          <p:nvPr/>
        </p:nvPicPr>
        <p:blipFill rotWithShape="1">
          <a:blip r:embed="rId3">
            <a:alphaModFix/>
          </a:blip>
          <a:srcRect b="28719"/>
          <a:stretch/>
        </p:blipFill>
        <p:spPr>
          <a:xfrm>
            <a:off x="311700" y="1152477"/>
            <a:ext cx="852059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Composite-only​ f​ilters</a:t>
            </a:r>
            <a:endParaRPr/>
          </a:p>
        </p:txBody>
      </p:sp>
      <p:sp>
        <p:nvSpPr>
          <p:cNvPr id="659" name="Shape 6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grayscale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blur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contrast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hue-rotate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invert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opacity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saturate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sepia</a:t>
            </a:r>
            <a:endParaRPr sz="2400">
              <a:solidFill>
                <a:srgbClr val="38761D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660" name="Shape 660" descr="Free vector graphic: Dragon, Red, Symbol, Fantasy - Free Image o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790" y="3576650"/>
            <a:ext cx="1386499" cy="9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Composite-only​ f​ilters</a:t>
            </a:r>
            <a:endParaRPr/>
          </a:p>
        </p:txBody>
      </p:sp>
      <p:sp>
        <p:nvSpPr>
          <p:cNvPr id="666" name="Shape 6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grayscale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blur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contrast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hue-rotate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invert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opacity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saturate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sepia</a:t>
            </a:r>
            <a:endParaRPr sz="2400">
              <a:solidFill>
                <a:srgbClr val="38761D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667" name="Shape 667" descr="Free vector graphic: Dragon, Red, Symbol, Fantasy - Free Image o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790" y="3576650"/>
            <a:ext cx="1386499" cy="9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 descr="filter-painting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425" y="1333225"/>
            <a:ext cx="1575175" cy="30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Composite-only​ f​ilters</a:t>
            </a:r>
            <a:endParaRPr/>
          </a:p>
        </p:txBody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grayscale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blur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contrast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hue-rotate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invert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opacity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saturate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sepia</a:t>
            </a:r>
            <a:endParaRPr sz="2400">
              <a:solidFill>
                <a:srgbClr val="38761D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675" name="Shape 67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GB" sz="2400">
                <a:solidFill>
                  <a:srgbClr val="FF0000"/>
                </a:solidFill>
              </a:rPr>
              <a:t>drop-shadow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676" name="Shape 676" descr="Free vector graphic: Dragon, Red, Symbol, Fantasy - Free Image o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790" y="3576650"/>
            <a:ext cx="1386499" cy="9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Composite-only​ f​ilters</a:t>
            </a:r>
            <a:endParaRPr/>
          </a:p>
        </p:txBody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grayscale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blur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contrast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hue-rotate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invert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opacity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saturate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sepia</a:t>
            </a:r>
            <a:endParaRPr sz="2400">
              <a:solidFill>
                <a:srgbClr val="38761D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683" name="Shape 68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GB" sz="2400">
                <a:solidFill>
                  <a:srgbClr val="FF0000"/>
                </a:solidFill>
              </a:rPr>
              <a:t>drop-shadow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684" name="Shape 684" descr="Screen Shot 2017-05-23 at 23.35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697425"/>
            <a:ext cx="2682389" cy="287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 descr="Free vector graphic: Dragon, Red, Symbol, Fantasy - Free Image on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790" y="3576650"/>
            <a:ext cx="1386499" cy="9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Composite-only​ f​ilters</a:t>
            </a:r>
            <a:endParaRPr/>
          </a:p>
        </p:txBody>
      </p:sp>
      <p:sp>
        <p:nvSpPr>
          <p:cNvPr id="691" name="Shape 6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grayscale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blur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contrast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hue-rotate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invert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opacity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saturate</a:t>
            </a: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en-GB" sz="2400">
                <a:solidFill>
                  <a:srgbClr val="38761D"/>
                </a:solidFill>
              </a:rPr>
              <a:t>sepia</a:t>
            </a:r>
            <a:endParaRPr sz="2400">
              <a:solidFill>
                <a:srgbClr val="38761D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692" name="Shape 69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GB" sz="2400">
                <a:solidFill>
                  <a:srgbClr val="FF0000"/>
                </a:solidFill>
              </a:rPr>
              <a:t>drop-shadow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693" name="Shape 693" descr="Screen Shot 2017-05-23 at 23.35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697425"/>
            <a:ext cx="2682389" cy="287145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/>
          <p:nvPr/>
        </p:nvSpPr>
        <p:spPr>
          <a:xfrm>
            <a:off x="4698450" y="4246125"/>
            <a:ext cx="2962200" cy="401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" name="Shape 695" descr="Free vector graphic: Dragon, Red, Symbol, Fantasy - Free Image on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790" y="3576650"/>
            <a:ext cx="1386499" cy="9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title"/>
          </p:nvPr>
        </p:nvSpPr>
        <p:spPr>
          <a:xfrm>
            <a:off x="311700" y="1364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Compositing:</a:t>
            </a:r>
            <a:endParaRPr/>
          </a:p>
        </p:txBody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311700" y="2071675"/>
            <a:ext cx="8520600" cy="1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shader </a:t>
            </a:r>
            <a:r>
              <a:rPr lang="en-GB" sz="24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(x, y, sprites, blend, filter) </a:t>
            </a:r>
            <a:r>
              <a:rPr lang="en-GB" sz="24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4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filter((blend(x, y, sprites)) </a:t>
            </a:r>
            <a:r>
              <a:rPr lang="en-GB" sz="24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colour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Return of the pipeline</a:t>
            </a:r>
            <a:endParaRPr/>
          </a:p>
        </p:txBody>
      </p:sp>
      <p:sp>
        <p:nvSpPr>
          <p:cNvPr id="707" name="Shape 707"/>
          <p:cNvSpPr/>
          <p:nvPr/>
        </p:nvSpPr>
        <p:spPr>
          <a:xfrm>
            <a:off x="328300" y="1725775"/>
            <a:ext cx="1977300" cy="627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Numbers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328300" y="2790125"/>
            <a:ext cx="1977300" cy="627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Numbers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9" name="Shape 709" descr="Gears - Free vector graphics on Pixaba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198" y="2039575"/>
            <a:ext cx="1203951" cy="10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/>
        </p:nvSpPr>
        <p:spPr>
          <a:xfrm>
            <a:off x="3264675" y="3193750"/>
            <a:ext cx="2043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Composite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1" name="Shape 711"/>
          <p:cNvCxnSpPr>
            <a:stCxn id="707" idx="3"/>
            <a:endCxn id="709" idx="1"/>
          </p:cNvCxnSpPr>
          <p:nvPr/>
        </p:nvCxnSpPr>
        <p:spPr>
          <a:xfrm>
            <a:off x="2305600" y="2039575"/>
            <a:ext cx="1378500" cy="543000"/>
          </a:xfrm>
          <a:prstGeom prst="bentConnector3">
            <a:avLst>
              <a:gd name="adj1" fmla="val 50004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2" name="Shape 712"/>
          <p:cNvCxnSpPr>
            <a:stCxn id="708" idx="3"/>
            <a:endCxn id="709" idx="1"/>
          </p:cNvCxnSpPr>
          <p:nvPr/>
        </p:nvCxnSpPr>
        <p:spPr>
          <a:xfrm rot="10800000" flipH="1">
            <a:off x="2305600" y="2582825"/>
            <a:ext cx="1378500" cy="521100"/>
          </a:xfrm>
          <a:prstGeom prst="bentConnector3">
            <a:avLst>
              <a:gd name="adj1" fmla="val 50004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3" name="Shape 713"/>
          <p:cNvSpPr/>
          <p:nvPr/>
        </p:nvSpPr>
        <p:spPr>
          <a:xfrm>
            <a:off x="5865750" y="1761900"/>
            <a:ext cx="2699400" cy="161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Numbers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4" name="Shape 714"/>
          <p:cNvCxnSpPr>
            <a:stCxn id="709" idx="3"/>
            <a:endCxn id="713" idx="1"/>
          </p:cNvCxnSpPr>
          <p:nvPr/>
        </p:nvCxnSpPr>
        <p:spPr>
          <a:xfrm rot="10800000" flipH="1">
            <a:off x="4888149" y="2571612"/>
            <a:ext cx="977700" cy="11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Part 1:</a:t>
            </a:r>
            <a:endParaRPr/>
          </a:p>
        </p:txBody>
      </p:sp>
      <p:sp>
        <p:nvSpPr>
          <p:cNvPr id="720" name="Shape 7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Pixels are a bunch of numbers in memory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start with pixels</a:t>
            </a:r>
            <a:endParaRPr/>
          </a:p>
        </p:txBody>
      </p:sp>
      <p:pic>
        <p:nvPicPr>
          <p:cNvPr id="102" name="Shape 102" descr="pixel-ras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062" y="1017731"/>
            <a:ext cx="5655881" cy="3619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Part 1:</a:t>
            </a:r>
            <a:endParaRPr/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Pixels are a bunch of numbers in memory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Useful to be separate in “sprites” (</a:t>
            </a:r>
            <a:r>
              <a:rPr lang="en-GB" i="1"/>
              <a:t>layers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Part 1:</a:t>
            </a:r>
            <a:endParaRPr/>
          </a:p>
        </p:txBody>
      </p:sp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Pixels are a bunch of numbers in memory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Useful to be separate in “sprites” (</a:t>
            </a:r>
            <a:r>
              <a:rPr lang="en-GB" i="1">
                <a:solidFill>
                  <a:srgbClr val="999999"/>
                </a:solidFill>
              </a:rPr>
              <a:t>layers</a:t>
            </a:r>
            <a:r>
              <a:rPr lang="en-GB">
                <a:solidFill>
                  <a:srgbClr val="999999"/>
                </a:solidFill>
              </a:rPr>
              <a:t>)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Blending = combining layers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Part 1:</a:t>
            </a:r>
            <a:endParaRPr/>
          </a:p>
        </p:txBody>
      </p:sp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Pixels are a bunch of numbers in memory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Useful to be separate in “sprites” (</a:t>
            </a:r>
            <a:r>
              <a:rPr lang="en-GB" i="1">
                <a:solidFill>
                  <a:srgbClr val="999999"/>
                </a:solidFill>
              </a:rPr>
              <a:t>layers</a:t>
            </a:r>
            <a:r>
              <a:rPr lang="en-GB">
                <a:solidFill>
                  <a:srgbClr val="999999"/>
                </a:solidFill>
              </a:rPr>
              <a:t>)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Blending = combining layers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Compositing =&gt; final image on screen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Part 1:</a:t>
            </a:r>
            <a:endParaRPr/>
          </a:p>
        </p:txBody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Pixels are a bunch of numbers in memory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Useful to be separate in “sprites” (</a:t>
            </a:r>
            <a:r>
              <a:rPr lang="en-GB" i="1">
                <a:solidFill>
                  <a:srgbClr val="999999"/>
                </a:solidFill>
              </a:rPr>
              <a:t>layers</a:t>
            </a:r>
            <a:r>
              <a:rPr lang="en-GB">
                <a:solidFill>
                  <a:srgbClr val="999999"/>
                </a:solidFill>
              </a:rPr>
              <a:t>)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Blending = combining layers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lang="en-GB">
                <a:solidFill>
                  <a:srgbClr val="999999"/>
                </a:solidFill>
              </a:rPr>
              <a:t>Compositing =&gt; final image on screen</a:t>
            </a:r>
            <a:endParaRPr>
              <a:solidFill>
                <a:srgbClr val="999999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/>
              <a:t>Compositing can be done concurrently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2: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rendering</a:t>
            </a:r>
            <a:endParaRPr/>
          </a:p>
        </p:txBody>
      </p:sp>
      <p:pic>
        <p:nvPicPr>
          <p:cNvPr id="750" name="Shape 750"/>
          <p:cNvPicPr preferRelativeResize="0"/>
          <p:nvPr/>
        </p:nvPicPr>
        <p:blipFill rotWithShape="1">
          <a:blip r:embed="rId3">
            <a:alphaModFix/>
          </a:blip>
          <a:srcRect l="33584" t="12264" r="34152" b="19256"/>
          <a:stretch/>
        </p:blipFill>
        <p:spPr>
          <a:xfrm>
            <a:off x="316950" y="1845425"/>
            <a:ext cx="1373624" cy="14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/>
          <p:nvPr/>
        </p:nvSpPr>
        <p:spPr>
          <a:xfrm>
            <a:off x="1457804" y="1766000"/>
            <a:ext cx="745500" cy="20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2" name="Shape 752"/>
          <p:cNvPicPr preferRelativeResize="0"/>
          <p:nvPr/>
        </p:nvPicPr>
        <p:blipFill rotWithShape="1">
          <a:blip r:embed="rId4">
            <a:alphaModFix/>
          </a:blip>
          <a:srcRect l="29679" t="19785" r="20066" b="16738"/>
          <a:stretch/>
        </p:blipFill>
        <p:spPr>
          <a:xfrm>
            <a:off x="1690575" y="1845425"/>
            <a:ext cx="2243002" cy="1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Shape 753"/>
          <p:cNvPicPr preferRelativeResize="0"/>
          <p:nvPr/>
        </p:nvPicPr>
        <p:blipFill rotWithShape="1">
          <a:blip r:embed="rId5">
            <a:alphaModFix/>
          </a:blip>
          <a:srcRect l="38765" t="45491" r="28993" b="14378"/>
          <a:stretch/>
        </p:blipFill>
        <p:spPr>
          <a:xfrm>
            <a:off x="3933575" y="1783612"/>
            <a:ext cx="2557576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/>
          <p:cNvPicPr preferRelativeResize="0"/>
          <p:nvPr/>
        </p:nvPicPr>
        <p:blipFill rotWithShape="1">
          <a:blip r:embed="rId6">
            <a:alphaModFix/>
          </a:blip>
          <a:srcRect l="17723" t="10945" r="17942" b="16951"/>
          <a:stretch/>
        </p:blipFill>
        <p:spPr>
          <a:xfrm>
            <a:off x="6491143" y="1845428"/>
            <a:ext cx="2335883" cy="1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3000" y="3298069"/>
            <a:ext cx="6857998" cy="104783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 txBox="1"/>
          <p:nvPr/>
        </p:nvSpPr>
        <p:spPr>
          <a:xfrm>
            <a:off x="5201475" y="4045556"/>
            <a:ext cx="2770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999999"/>
                </a:solidFill>
                <a:hlinkClick r:id="rId8"/>
              </a:rPr>
              <a:t>CC-BY-NC Google Developers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57" name="Shape 757"/>
          <p:cNvSpPr txBox="1"/>
          <p:nvPr/>
        </p:nvSpPr>
        <p:spPr>
          <a:xfrm>
            <a:off x="316950" y="4514450"/>
            <a:ext cx="5150700" cy="5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Illustrations:	@pandatology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art of performance</a:t>
            </a: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311700" y="2006438"/>
            <a:ext cx="8520600" cy="11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“Performance is the </a:t>
            </a:r>
            <a:r>
              <a:rPr lang="en-GB" sz="3600" i="1"/>
              <a:t>art of avoiding work</a:t>
            </a:r>
            <a:r>
              <a:rPr lang="en-GB" sz="3600"/>
              <a:t>”</a:t>
            </a:r>
            <a:endParaRPr sz="3600"/>
          </a:p>
          <a:p>
            <a:pPr marL="457200" lvl="0" indent="-381000" algn="r" rtl="0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Paul Lewis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Parsing</a:t>
            </a:r>
            <a:endParaRPr/>
          </a:p>
        </p:txBody>
      </p:sp>
      <p:pic>
        <p:nvPicPr>
          <p:cNvPr id="769" name="Shape 769" descr="ffffuuuu.png"/>
          <p:cNvPicPr preferRelativeResize="0"/>
          <p:nvPr/>
        </p:nvPicPr>
        <p:blipFill rotWithShape="1">
          <a:blip r:embed="rId3">
            <a:alphaModFix/>
          </a:blip>
          <a:srcRect t="47456"/>
          <a:stretch/>
        </p:blipFill>
        <p:spPr>
          <a:xfrm>
            <a:off x="311700" y="1128215"/>
            <a:ext cx="8520600" cy="3250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Parsing</a:t>
            </a:r>
            <a:endParaRPr/>
          </a:p>
        </p:txBody>
      </p:sp>
      <p:sp>
        <p:nvSpPr>
          <p:cNvPr id="775" name="Shape 775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&lt;h1&gt;Hello HolyJS!&lt;/h1&gt;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76" name="Shape 776" descr="File:Loading icon.gif - Wikimedia Commons"/>
          <p:cNvPicPr preferRelativeResize="0"/>
          <p:nvPr/>
        </p:nvPicPr>
        <p:blipFill rotWithShape="1">
          <a:blip r:embed="rId3">
            <a:alphaModFix/>
          </a:blip>
          <a:srcRect l="37519" t="31856" r="37757" b="32151"/>
          <a:stretch/>
        </p:blipFill>
        <p:spPr>
          <a:xfrm>
            <a:off x="1730000" y="1807175"/>
            <a:ext cx="1038500" cy="9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 txBox="1"/>
          <p:nvPr/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H1 element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Parsing</a:t>
            </a:r>
            <a:endParaRPr/>
          </a:p>
        </p:txBody>
      </p:sp>
      <p:sp>
        <p:nvSpPr>
          <p:cNvPr id="783" name="Shape 783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&lt;h1&gt;Hello HolyJS!&lt;/h1&gt;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&lt;p&gt;Lorem ipsum…&lt;/p&gt;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84" name="Shape 784" descr="File:Loading icon.gif - Wikimedia Commons"/>
          <p:cNvPicPr preferRelativeResize="0"/>
          <p:nvPr/>
        </p:nvPicPr>
        <p:blipFill rotWithShape="1">
          <a:blip r:embed="rId3">
            <a:alphaModFix/>
          </a:blip>
          <a:srcRect l="37519" t="31856" r="37757" b="32151"/>
          <a:stretch/>
        </p:blipFill>
        <p:spPr>
          <a:xfrm>
            <a:off x="1730000" y="2416775"/>
            <a:ext cx="1038500" cy="9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H1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Parsing</a:t>
            </a:r>
            <a:endParaRPr/>
          </a:p>
        </p:txBody>
      </p:sp>
      <p:sp>
        <p:nvSpPr>
          <p:cNvPr id="791" name="Shape 791"/>
          <p:cNvSpPr txBox="1"/>
          <p:nvPr/>
        </p:nvSpPr>
        <p:spPr>
          <a:xfrm>
            <a:off x="311700" y="1152475"/>
            <a:ext cx="3875100" cy="2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&lt;h1&gt;Hello HolyJS!&lt;/h1&gt;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&lt;p&gt;Lorem ipsum…&lt;/p&gt;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&lt;p&gt;&lt;img ...&gt;&lt;/p&gt;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2" name="Shape 792"/>
          <p:cNvSpPr txBox="1"/>
          <p:nvPr/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H1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Image element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Pixels...</a:t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3255150" y="1748125"/>
            <a:ext cx="2633700" cy="2225100"/>
          </a:xfrm>
          <a:prstGeom prst="rect">
            <a:avLst/>
          </a:prstGeom>
          <a:solidFill>
            <a:srgbClr val="FFAA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building</a:t>
            </a:r>
            <a:endParaRPr/>
          </a:p>
        </p:txBody>
      </p:sp>
      <p:sp>
        <p:nvSpPr>
          <p:cNvPr id="798" name="Shape 798"/>
          <p:cNvSpPr txBox="1"/>
          <p:nvPr/>
        </p:nvSpPr>
        <p:spPr>
          <a:xfrm>
            <a:off x="311700" y="12649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H1 element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Image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6415450" y="133302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body</a:t>
            </a:r>
            <a:endParaRPr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building</a:t>
            </a: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11700" y="12649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 b="1">
                <a:latin typeface="Roboto"/>
                <a:ea typeface="Roboto"/>
                <a:cs typeface="Roboto"/>
                <a:sym typeface="Roboto"/>
              </a:rPr>
              <a:t>H1 element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Image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49874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h1</a:t>
            </a:r>
            <a:endParaRPr sz="2400" b="1"/>
          </a:p>
        </p:txBody>
      </p:sp>
      <p:sp>
        <p:nvSpPr>
          <p:cNvPr id="807" name="Shape 807"/>
          <p:cNvSpPr/>
          <p:nvPr/>
        </p:nvSpPr>
        <p:spPr>
          <a:xfrm>
            <a:off x="6415450" y="133302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body</a:t>
            </a:r>
            <a:endParaRPr sz="2400" b="1"/>
          </a:p>
        </p:txBody>
      </p:sp>
      <p:cxnSp>
        <p:nvCxnSpPr>
          <p:cNvPr id="808" name="Shape 808"/>
          <p:cNvCxnSpPr>
            <a:stCxn id="807" idx="2"/>
            <a:endCxn id="806" idx="0"/>
          </p:cNvCxnSpPr>
          <p:nvPr/>
        </p:nvCxnSpPr>
        <p:spPr>
          <a:xfrm rot="5400000">
            <a:off x="6036700" y="1391675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building</a:t>
            </a:r>
            <a:endParaRPr/>
          </a:p>
        </p:txBody>
      </p:sp>
      <p:sp>
        <p:nvSpPr>
          <p:cNvPr id="814" name="Shape 814"/>
          <p:cNvSpPr txBox="1"/>
          <p:nvPr/>
        </p:nvSpPr>
        <p:spPr>
          <a:xfrm>
            <a:off x="311700" y="12649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H1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 b="1"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Image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49874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h1</a:t>
            </a:r>
            <a:endParaRPr sz="2400" b="1"/>
          </a:p>
        </p:txBody>
      </p:sp>
      <p:sp>
        <p:nvSpPr>
          <p:cNvPr id="816" name="Shape 816"/>
          <p:cNvSpPr/>
          <p:nvPr/>
        </p:nvSpPr>
        <p:spPr>
          <a:xfrm>
            <a:off x="6415450" y="133302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body</a:t>
            </a:r>
            <a:endParaRPr sz="2400" b="1"/>
          </a:p>
        </p:txBody>
      </p:sp>
      <p:sp>
        <p:nvSpPr>
          <p:cNvPr id="817" name="Shape 817"/>
          <p:cNvSpPr/>
          <p:nvPr/>
        </p:nvSpPr>
        <p:spPr>
          <a:xfrm>
            <a:off x="49874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txt</a:t>
            </a:r>
            <a:endParaRPr sz="2400" b="1"/>
          </a:p>
        </p:txBody>
      </p:sp>
      <p:cxnSp>
        <p:nvCxnSpPr>
          <p:cNvPr id="818" name="Shape 818"/>
          <p:cNvCxnSpPr>
            <a:stCxn id="816" idx="2"/>
            <a:endCxn id="815" idx="0"/>
          </p:cNvCxnSpPr>
          <p:nvPr/>
        </p:nvCxnSpPr>
        <p:spPr>
          <a:xfrm rot="5400000">
            <a:off x="6036700" y="1391675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9" name="Shape 819"/>
          <p:cNvCxnSpPr>
            <a:stCxn id="815" idx="2"/>
            <a:endCxn id="817" idx="0"/>
          </p:cNvCxnSpPr>
          <p:nvPr/>
        </p:nvCxnSpPr>
        <p:spPr>
          <a:xfrm rot="-5400000" flipH="1">
            <a:off x="53229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building</a:t>
            </a:r>
            <a:endParaRPr/>
          </a:p>
        </p:txBody>
      </p:sp>
      <p:sp>
        <p:nvSpPr>
          <p:cNvPr id="825" name="Shape 825"/>
          <p:cNvSpPr txBox="1"/>
          <p:nvPr/>
        </p:nvSpPr>
        <p:spPr>
          <a:xfrm>
            <a:off x="311700" y="12649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H1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 b="1"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Image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49874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h1</a:t>
            </a:r>
            <a:endParaRPr sz="2400" b="1"/>
          </a:p>
        </p:txBody>
      </p:sp>
      <p:sp>
        <p:nvSpPr>
          <p:cNvPr id="827" name="Shape 827"/>
          <p:cNvSpPr/>
          <p:nvPr/>
        </p:nvSpPr>
        <p:spPr>
          <a:xfrm>
            <a:off x="6415450" y="133302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body</a:t>
            </a:r>
            <a:endParaRPr sz="2400" b="1"/>
          </a:p>
        </p:txBody>
      </p:sp>
      <p:sp>
        <p:nvSpPr>
          <p:cNvPr id="828" name="Shape 828"/>
          <p:cNvSpPr/>
          <p:nvPr/>
        </p:nvSpPr>
        <p:spPr>
          <a:xfrm>
            <a:off x="641545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</a:t>
            </a:r>
            <a:endParaRPr sz="2400" b="1"/>
          </a:p>
        </p:txBody>
      </p:sp>
      <p:sp>
        <p:nvSpPr>
          <p:cNvPr id="829" name="Shape 829"/>
          <p:cNvSpPr/>
          <p:nvPr/>
        </p:nvSpPr>
        <p:spPr>
          <a:xfrm>
            <a:off x="49874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txt</a:t>
            </a:r>
            <a:endParaRPr sz="2400" b="1"/>
          </a:p>
        </p:txBody>
      </p:sp>
      <p:cxnSp>
        <p:nvCxnSpPr>
          <p:cNvPr id="830" name="Shape 830"/>
          <p:cNvCxnSpPr>
            <a:stCxn id="827" idx="2"/>
            <a:endCxn id="826" idx="0"/>
          </p:cNvCxnSpPr>
          <p:nvPr/>
        </p:nvCxnSpPr>
        <p:spPr>
          <a:xfrm rot="5400000">
            <a:off x="6036700" y="1391675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Shape 831"/>
          <p:cNvCxnSpPr>
            <a:stCxn id="827" idx="2"/>
            <a:endCxn id="828" idx="0"/>
          </p:cNvCxnSpPr>
          <p:nvPr/>
        </p:nvCxnSpPr>
        <p:spPr>
          <a:xfrm rot="-5400000" flipH="1">
            <a:off x="6751000" y="2105375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Shape 832"/>
          <p:cNvCxnSpPr>
            <a:stCxn id="826" idx="2"/>
            <a:endCxn id="829" idx="0"/>
          </p:cNvCxnSpPr>
          <p:nvPr/>
        </p:nvCxnSpPr>
        <p:spPr>
          <a:xfrm rot="-5400000" flipH="1">
            <a:off x="53229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building</a:t>
            </a:r>
            <a:endParaRPr/>
          </a:p>
        </p:txBody>
      </p:sp>
      <p:sp>
        <p:nvSpPr>
          <p:cNvPr id="838" name="Shape 838"/>
          <p:cNvSpPr txBox="1"/>
          <p:nvPr/>
        </p:nvSpPr>
        <p:spPr>
          <a:xfrm>
            <a:off x="311700" y="12649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H1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 b="1"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Image element</a:t>
            </a:r>
            <a:endParaRPr sz="3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Shape 839"/>
          <p:cNvSpPr/>
          <p:nvPr/>
        </p:nvSpPr>
        <p:spPr>
          <a:xfrm>
            <a:off x="49874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h1</a:t>
            </a:r>
            <a:endParaRPr sz="2400" b="1"/>
          </a:p>
        </p:txBody>
      </p:sp>
      <p:sp>
        <p:nvSpPr>
          <p:cNvPr id="840" name="Shape 840"/>
          <p:cNvSpPr/>
          <p:nvPr/>
        </p:nvSpPr>
        <p:spPr>
          <a:xfrm>
            <a:off x="6415450" y="133302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body</a:t>
            </a:r>
            <a:endParaRPr sz="2400" b="1"/>
          </a:p>
        </p:txBody>
      </p:sp>
      <p:sp>
        <p:nvSpPr>
          <p:cNvPr id="841" name="Shape 841"/>
          <p:cNvSpPr/>
          <p:nvPr/>
        </p:nvSpPr>
        <p:spPr>
          <a:xfrm>
            <a:off x="641545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</a:t>
            </a:r>
            <a:endParaRPr sz="2400" b="1"/>
          </a:p>
        </p:txBody>
      </p:sp>
      <p:sp>
        <p:nvSpPr>
          <p:cNvPr id="842" name="Shape 842"/>
          <p:cNvSpPr/>
          <p:nvPr/>
        </p:nvSpPr>
        <p:spPr>
          <a:xfrm>
            <a:off x="641545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txt</a:t>
            </a:r>
            <a:endParaRPr sz="2400" b="1"/>
          </a:p>
        </p:txBody>
      </p:sp>
      <p:sp>
        <p:nvSpPr>
          <p:cNvPr id="843" name="Shape 843"/>
          <p:cNvSpPr/>
          <p:nvPr/>
        </p:nvSpPr>
        <p:spPr>
          <a:xfrm>
            <a:off x="49874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txt</a:t>
            </a:r>
            <a:endParaRPr sz="2400" b="1"/>
          </a:p>
        </p:txBody>
      </p:sp>
      <p:cxnSp>
        <p:nvCxnSpPr>
          <p:cNvPr id="844" name="Shape 844"/>
          <p:cNvCxnSpPr>
            <a:stCxn id="840" idx="2"/>
            <a:endCxn id="839" idx="0"/>
          </p:cNvCxnSpPr>
          <p:nvPr/>
        </p:nvCxnSpPr>
        <p:spPr>
          <a:xfrm rot="5400000">
            <a:off x="6036700" y="1391675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Shape 845"/>
          <p:cNvCxnSpPr>
            <a:stCxn id="840" idx="2"/>
            <a:endCxn id="841" idx="0"/>
          </p:cNvCxnSpPr>
          <p:nvPr/>
        </p:nvCxnSpPr>
        <p:spPr>
          <a:xfrm rot="-5400000" flipH="1">
            <a:off x="6751000" y="2105375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Shape 846"/>
          <p:cNvCxnSpPr>
            <a:stCxn id="839" idx="2"/>
            <a:endCxn id="843" idx="0"/>
          </p:cNvCxnSpPr>
          <p:nvPr/>
        </p:nvCxnSpPr>
        <p:spPr>
          <a:xfrm rot="-5400000" flipH="1">
            <a:off x="53229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Shape 847"/>
          <p:cNvCxnSpPr>
            <a:stCxn id="841" idx="2"/>
            <a:endCxn id="842" idx="0"/>
          </p:cNvCxnSpPr>
          <p:nvPr/>
        </p:nvCxnSpPr>
        <p:spPr>
          <a:xfrm rot="-5400000" flipH="1">
            <a:off x="675100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building</a:t>
            </a:r>
            <a:endParaRPr/>
          </a:p>
        </p:txBody>
      </p:sp>
      <p:sp>
        <p:nvSpPr>
          <p:cNvPr id="853" name="Shape 853"/>
          <p:cNvSpPr txBox="1"/>
          <p:nvPr/>
        </p:nvSpPr>
        <p:spPr>
          <a:xfrm>
            <a:off x="311700" y="12649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H1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 b="1"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Image element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49874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h1</a:t>
            </a:r>
            <a:endParaRPr sz="2400" b="1"/>
          </a:p>
        </p:txBody>
      </p:sp>
      <p:sp>
        <p:nvSpPr>
          <p:cNvPr id="855" name="Shape 855"/>
          <p:cNvSpPr/>
          <p:nvPr/>
        </p:nvSpPr>
        <p:spPr>
          <a:xfrm>
            <a:off x="6415450" y="133302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body</a:t>
            </a:r>
            <a:endParaRPr sz="2400" b="1"/>
          </a:p>
        </p:txBody>
      </p:sp>
      <p:sp>
        <p:nvSpPr>
          <p:cNvPr id="856" name="Shape 856"/>
          <p:cNvSpPr/>
          <p:nvPr/>
        </p:nvSpPr>
        <p:spPr>
          <a:xfrm>
            <a:off x="641545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</a:t>
            </a:r>
            <a:endParaRPr sz="2400" b="1"/>
          </a:p>
        </p:txBody>
      </p:sp>
      <p:sp>
        <p:nvSpPr>
          <p:cNvPr id="857" name="Shape 857"/>
          <p:cNvSpPr/>
          <p:nvPr/>
        </p:nvSpPr>
        <p:spPr>
          <a:xfrm>
            <a:off x="78435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</a:t>
            </a:r>
            <a:endParaRPr sz="2400" b="1"/>
          </a:p>
        </p:txBody>
      </p:sp>
      <p:sp>
        <p:nvSpPr>
          <p:cNvPr id="858" name="Shape 858"/>
          <p:cNvSpPr/>
          <p:nvPr/>
        </p:nvSpPr>
        <p:spPr>
          <a:xfrm>
            <a:off x="641545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txt</a:t>
            </a:r>
            <a:endParaRPr sz="2400" b="1"/>
          </a:p>
        </p:txBody>
      </p:sp>
      <p:sp>
        <p:nvSpPr>
          <p:cNvPr id="859" name="Shape 859"/>
          <p:cNvSpPr/>
          <p:nvPr/>
        </p:nvSpPr>
        <p:spPr>
          <a:xfrm>
            <a:off x="49874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txt</a:t>
            </a:r>
            <a:endParaRPr sz="2400" b="1"/>
          </a:p>
        </p:txBody>
      </p:sp>
      <p:cxnSp>
        <p:nvCxnSpPr>
          <p:cNvPr id="860" name="Shape 860"/>
          <p:cNvCxnSpPr>
            <a:stCxn id="855" idx="2"/>
            <a:endCxn id="854" idx="0"/>
          </p:cNvCxnSpPr>
          <p:nvPr/>
        </p:nvCxnSpPr>
        <p:spPr>
          <a:xfrm rot="5400000">
            <a:off x="6036700" y="1391675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Shape 861"/>
          <p:cNvCxnSpPr>
            <a:stCxn id="857" idx="0"/>
            <a:endCxn id="855" idx="2"/>
          </p:cNvCxnSpPr>
          <p:nvPr/>
        </p:nvCxnSpPr>
        <p:spPr>
          <a:xfrm rot="5400000" flipH="1">
            <a:off x="7464750" y="1391700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Shape 862"/>
          <p:cNvCxnSpPr>
            <a:stCxn id="855" idx="2"/>
            <a:endCxn id="856" idx="0"/>
          </p:cNvCxnSpPr>
          <p:nvPr/>
        </p:nvCxnSpPr>
        <p:spPr>
          <a:xfrm rot="-5400000" flipH="1">
            <a:off x="6751000" y="2105375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3" name="Shape 863"/>
          <p:cNvCxnSpPr>
            <a:stCxn id="854" idx="2"/>
            <a:endCxn id="859" idx="0"/>
          </p:cNvCxnSpPr>
          <p:nvPr/>
        </p:nvCxnSpPr>
        <p:spPr>
          <a:xfrm rot="-5400000" flipH="1">
            <a:off x="53229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4" name="Shape 864"/>
          <p:cNvCxnSpPr>
            <a:stCxn id="856" idx="2"/>
            <a:endCxn id="858" idx="0"/>
          </p:cNvCxnSpPr>
          <p:nvPr/>
        </p:nvCxnSpPr>
        <p:spPr>
          <a:xfrm rot="-5400000" flipH="1">
            <a:off x="675100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building</a:t>
            </a:r>
            <a:endParaRPr/>
          </a:p>
        </p:txBody>
      </p:sp>
      <p:sp>
        <p:nvSpPr>
          <p:cNvPr id="870" name="Shape 870"/>
          <p:cNvSpPr txBox="1"/>
          <p:nvPr/>
        </p:nvSpPr>
        <p:spPr>
          <a:xfrm>
            <a:off x="311700" y="12649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H1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-GB" sz="3000" b="1">
                <a:latin typeface="Roboto"/>
                <a:ea typeface="Roboto"/>
                <a:cs typeface="Roboto"/>
                <a:sym typeface="Roboto"/>
              </a:rPr>
              <a:t>Image element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49874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h1</a:t>
            </a:r>
            <a:endParaRPr sz="2400" b="1"/>
          </a:p>
        </p:txBody>
      </p:sp>
      <p:sp>
        <p:nvSpPr>
          <p:cNvPr id="872" name="Shape 872"/>
          <p:cNvSpPr/>
          <p:nvPr/>
        </p:nvSpPr>
        <p:spPr>
          <a:xfrm>
            <a:off x="6415450" y="133302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body</a:t>
            </a:r>
            <a:endParaRPr sz="2400" b="1"/>
          </a:p>
        </p:txBody>
      </p:sp>
      <p:sp>
        <p:nvSpPr>
          <p:cNvPr id="873" name="Shape 873"/>
          <p:cNvSpPr/>
          <p:nvPr/>
        </p:nvSpPr>
        <p:spPr>
          <a:xfrm>
            <a:off x="641545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</a:t>
            </a:r>
            <a:endParaRPr sz="2400" b="1"/>
          </a:p>
        </p:txBody>
      </p:sp>
      <p:sp>
        <p:nvSpPr>
          <p:cNvPr id="874" name="Shape 874"/>
          <p:cNvSpPr/>
          <p:nvPr/>
        </p:nvSpPr>
        <p:spPr>
          <a:xfrm>
            <a:off x="78435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</a:t>
            </a:r>
            <a:endParaRPr sz="2400" b="1"/>
          </a:p>
        </p:txBody>
      </p:sp>
      <p:sp>
        <p:nvSpPr>
          <p:cNvPr id="875" name="Shape 875"/>
          <p:cNvSpPr/>
          <p:nvPr/>
        </p:nvSpPr>
        <p:spPr>
          <a:xfrm>
            <a:off x="78435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img</a:t>
            </a:r>
            <a:endParaRPr sz="2400" b="1"/>
          </a:p>
        </p:txBody>
      </p:sp>
      <p:sp>
        <p:nvSpPr>
          <p:cNvPr id="876" name="Shape 876"/>
          <p:cNvSpPr/>
          <p:nvPr/>
        </p:nvSpPr>
        <p:spPr>
          <a:xfrm>
            <a:off x="641545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txt</a:t>
            </a:r>
            <a:endParaRPr sz="2400" b="1"/>
          </a:p>
        </p:txBody>
      </p:sp>
      <p:sp>
        <p:nvSpPr>
          <p:cNvPr id="877" name="Shape 877"/>
          <p:cNvSpPr/>
          <p:nvPr/>
        </p:nvSpPr>
        <p:spPr>
          <a:xfrm>
            <a:off x="49874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txt</a:t>
            </a:r>
            <a:endParaRPr sz="2400" b="1"/>
          </a:p>
        </p:txBody>
      </p:sp>
      <p:cxnSp>
        <p:nvCxnSpPr>
          <p:cNvPr id="878" name="Shape 878"/>
          <p:cNvCxnSpPr>
            <a:stCxn id="872" idx="2"/>
            <a:endCxn id="871" idx="0"/>
          </p:cNvCxnSpPr>
          <p:nvPr/>
        </p:nvCxnSpPr>
        <p:spPr>
          <a:xfrm rot="5400000">
            <a:off x="6036700" y="1391675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9" name="Shape 879"/>
          <p:cNvCxnSpPr>
            <a:stCxn id="874" idx="0"/>
            <a:endCxn id="872" idx="2"/>
          </p:cNvCxnSpPr>
          <p:nvPr/>
        </p:nvCxnSpPr>
        <p:spPr>
          <a:xfrm rot="5400000" flipH="1">
            <a:off x="7464750" y="1391700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Shape 880"/>
          <p:cNvCxnSpPr>
            <a:stCxn id="872" idx="2"/>
            <a:endCxn id="873" idx="0"/>
          </p:cNvCxnSpPr>
          <p:nvPr/>
        </p:nvCxnSpPr>
        <p:spPr>
          <a:xfrm rot="-5400000" flipH="1">
            <a:off x="6751000" y="2105375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Shape 881"/>
          <p:cNvCxnSpPr>
            <a:stCxn id="871" idx="2"/>
            <a:endCxn id="877" idx="0"/>
          </p:cNvCxnSpPr>
          <p:nvPr/>
        </p:nvCxnSpPr>
        <p:spPr>
          <a:xfrm rot="-5400000" flipH="1">
            <a:off x="53229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Shape 882"/>
          <p:cNvCxnSpPr>
            <a:stCxn id="873" idx="2"/>
            <a:endCxn id="876" idx="0"/>
          </p:cNvCxnSpPr>
          <p:nvPr/>
        </p:nvCxnSpPr>
        <p:spPr>
          <a:xfrm rot="-5400000" flipH="1">
            <a:off x="675100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Shape 883"/>
          <p:cNvCxnSpPr>
            <a:stCxn id="874" idx="2"/>
            <a:endCxn id="875" idx="0"/>
          </p:cNvCxnSpPr>
          <p:nvPr/>
        </p:nvCxnSpPr>
        <p:spPr>
          <a:xfrm rot="-5400000" flipH="1">
            <a:off x="81790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building</a:t>
            </a:r>
            <a:endParaRPr/>
          </a:p>
        </p:txBody>
      </p:sp>
      <p:sp>
        <p:nvSpPr>
          <p:cNvPr id="889" name="Shape 889"/>
          <p:cNvSpPr txBox="1"/>
          <p:nvPr/>
        </p:nvSpPr>
        <p:spPr>
          <a:xfrm>
            <a:off x="311700" y="12649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H1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Text node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Paragraph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Roboto"/>
              <a:buChar char="●"/>
            </a:pPr>
            <a:r>
              <a:rPr lang="en-GB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element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49874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h1</a:t>
            </a:r>
            <a:endParaRPr sz="2400" b="1"/>
          </a:p>
        </p:txBody>
      </p:sp>
      <p:sp>
        <p:nvSpPr>
          <p:cNvPr id="891" name="Shape 891"/>
          <p:cNvSpPr/>
          <p:nvPr/>
        </p:nvSpPr>
        <p:spPr>
          <a:xfrm>
            <a:off x="6415450" y="133302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body</a:t>
            </a:r>
            <a:endParaRPr sz="2400" b="1"/>
          </a:p>
        </p:txBody>
      </p:sp>
      <p:sp>
        <p:nvSpPr>
          <p:cNvPr id="892" name="Shape 892"/>
          <p:cNvSpPr/>
          <p:nvPr/>
        </p:nvSpPr>
        <p:spPr>
          <a:xfrm>
            <a:off x="641545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</a:t>
            </a:r>
            <a:endParaRPr sz="2400" b="1"/>
          </a:p>
        </p:txBody>
      </p:sp>
      <p:sp>
        <p:nvSpPr>
          <p:cNvPr id="893" name="Shape 893"/>
          <p:cNvSpPr/>
          <p:nvPr/>
        </p:nvSpPr>
        <p:spPr>
          <a:xfrm>
            <a:off x="78435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</a:t>
            </a:r>
            <a:endParaRPr sz="2400" b="1"/>
          </a:p>
        </p:txBody>
      </p:sp>
      <p:sp>
        <p:nvSpPr>
          <p:cNvPr id="894" name="Shape 894"/>
          <p:cNvSpPr/>
          <p:nvPr/>
        </p:nvSpPr>
        <p:spPr>
          <a:xfrm>
            <a:off x="78435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img</a:t>
            </a:r>
            <a:endParaRPr sz="2400" b="1"/>
          </a:p>
        </p:txBody>
      </p:sp>
      <p:sp>
        <p:nvSpPr>
          <p:cNvPr id="895" name="Shape 895"/>
          <p:cNvSpPr/>
          <p:nvPr/>
        </p:nvSpPr>
        <p:spPr>
          <a:xfrm>
            <a:off x="641545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txt</a:t>
            </a:r>
            <a:endParaRPr sz="2400" b="1"/>
          </a:p>
        </p:txBody>
      </p:sp>
      <p:sp>
        <p:nvSpPr>
          <p:cNvPr id="896" name="Shape 896"/>
          <p:cNvSpPr/>
          <p:nvPr/>
        </p:nvSpPr>
        <p:spPr>
          <a:xfrm>
            <a:off x="49874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txt</a:t>
            </a:r>
            <a:endParaRPr sz="2400" b="1"/>
          </a:p>
        </p:txBody>
      </p:sp>
      <p:cxnSp>
        <p:nvCxnSpPr>
          <p:cNvPr id="897" name="Shape 897"/>
          <p:cNvCxnSpPr>
            <a:stCxn id="891" idx="2"/>
            <a:endCxn id="890" idx="0"/>
          </p:cNvCxnSpPr>
          <p:nvPr/>
        </p:nvCxnSpPr>
        <p:spPr>
          <a:xfrm rot="5400000">
            <a:off x="6036700" y="1391675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" name="Shape 898"/>
          <p:cNvCxnSpPr>
            <a:stCxn id="893" idx="0"/>
            <a:endCxn id="891" idx="2"/>
          </p:cNvCxnSpPr>
          <p:nvPr/>
        </p:nvCxnSpPr>
        <p:spPr>
          <a:xfrm rot="5400000" flipH="1">
            <a:off x="7464750" y="1391700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9" name="Shape 899"/>
          <p:cNvCxnSpPr>
            <a:stCxn id="891" idx="2"/>
            <a:endCxn id="892" idx="0"/>
          </p:cNvCxnSpPr>
          <p:nvPr/>
        </p:nvCxnSpPr>
        <p:spPr>
          <a:xfrm rot="-5400000" flipH="1">
            <a:off x="6751000" y="2105375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Shape 900"/>
          <p:cNvCxnSpPr>
            <a:stCxn id="890" idx="2"/>
            <a:endCxn id="896" idx="0"/>
          </p:cNvCxnSpPr>
          <p:nvPr/>
        </p:nvCxnSpPr>
        <p:spPr>
          <a:xfrm rot="-5400000" flipH="1">
            <a:off x="53229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1" name="Shape 901"/>
          <p:cNvCxnSpPr>
            <a:stCxn id="892" idx="2"/>
            <a:endCxn id="895" idx="0"/>
          </p:cNvCxnSpPr>
          <p:nvPr/>
        </p:nvCxnSpPr>
        <p:spPr>
          <a:xfrm rot="-5400000" flipH="1">
            <a:off x="675100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Shape 902"/>
          <p:cNvCxnSpPr>
            <a:stCxn id="893" idx="2"/>
            <a:endCxn id="894" idx="0"/>
          </p:cNvCxnSpPr>
          <p:nvPr/>
        </p:nvCxnSpPr>
        <p:spPr>
          <a:xfrm rot="-5400000" flipH="1">
            <a:off x="81790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building</a:t>
            </a:r>
            <a:endParaRPr/>
          </a:p>
        </p:txBody>
      </p:sp>
      <p:sp>
        <p:nvSpPr>
          <p:cNvPr id="908" name="Shape 90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&lt;style&gt;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body { color: red; }</a:t>
            </a:r>
            <a:endParaRPr sz="1800"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   h1 { color: blue;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&lt;/style&gt;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&lt;p style=”color: green”&gt;...&lt;/p&gt;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49874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h1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6415450" y="133302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body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11" name="Shape 911"/>
          <p:cNvSpPr/>
          <p:nvPr/>
        </p:nvSpPr>
        <p:spPr>
          <a:xfrm>
            <a:off x="641545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p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78435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p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78435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img</a:t>
            </a:r>
            <a:endParaRPr sz="2400" b="1"/>
          </a:p>
        </p:txBody>
      </p:sp>
      <p:sp>
        <p:nvSpPr>
          <p:cNvPr id="914" name="Shape 914"/>
          <p:cNvSpPr/>
          <p:nvPr/>
        </p:nvSpPr>
        <p:spPr>
          <a:xfrm>
            <a:off x="641545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txt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49874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txt</a:t>
            </a:r>
            <a:endParaRPr sz="2400" b="1">
              <a:solidFill>
                <a:srgbClr val="FF0000"/>
              </a:solidFill>
            </a:endParaRPr>
          </a:p>
        </p:txBody>
      </p:sp>
      <p:cxnSp>
        <p:nvCxnSpPr>
          <p:cNvPr id="916" name="Shape 916"/>
          <p:cNvCxnSpPr>
            <a:stCxn id="910" idx="2"/>
            <a:endCxn id="909" idx="0"/>
          </p:cNvCxnSpPr>
          <p:nvPr/>
        </p:nvCxnSpPr>
        <p:spPr>
          <a:xfrm rot="5400000">
            <a:off x="6036700" y="1391675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Shape 917"/>
          <p:cNvCxnSpPr>
            <a:stCxn id="912" idx="0"/>
            <a:endCxn id="910" idx="2"/>
          </p:cNvCxnSpPr>
          <p:nvPr/>
        </p:nvCxnSpPr>
        <p:spPr>
          <a:xfrm rot="5400000" flipH="1">
            <a:off x="7464750" y="1391700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Shape 918"/>
          <p:cNvCxnSpPr>
            <a:stCxn id="910" idx="2"/>
            <a:endCxn id="911" idx="0"/>
          </p:cNvCxnSpPr>
          <p:nvPr/>
        </p:nvCxnSpPr>
        <p:spPr>
          <a:xfrm rot="-5400000" flipH="1">
            <a:off x="6751000" y="2105375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" name="Shape 919"/>
          <p:cNvCxnSpPr>
            <a:stCxn id="909" idx="2"/>
            <a:endCxn id="915" idx="0"/>
          </p:cNvCxnSpPr>
          <p:nvPr/>
        </p:nvCxnSpPr>
        <p:spPr>
          <a:xfrm rot="-5400000" flipH="1">
            <a:off x="53229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0" name="Shape 920"/>
          <p:cNvCxnSpPr>
            <a:stCxn id="911" idx="2"/>
            <a:endCxn id="914" idx="0"/>
          </p:cNvCxnSpPr>
          <p:nvPr/>
        </p:nvCxnSpPr>
        <p:spPr>
          <a:xfrm rot="-5400000" flipH="1">
            <a:off x="675100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1" name="Shape 921"/>
          <p:cNvCxnSpPr>
            <a:stCxn id="912" idx="2"/>
            <a:endCxn id="913" idx="0"/>
          </p:cNvCxnSpPr>
          <p:nvPr/>
        </p:nvCxnSpPr>
        <p:spPr>
          <a:xfrm rot="-5400000" flipH="1">
            <a:off x="81790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building</a:t>
            </a:r>
            <a:endParaRPr/>
          </a:p>
        </p:txBody>
      </p:sp>
      <p:sp>
        <p:nvSpPr>
          <p:cNvPr id="927" name="Shape 92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&lt;style&gt;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body { color: red; }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8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h1 { color: blue; }</a:t>
            </a:r>
            <a:endParaRPr sz="1800"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Consolas"/>
                <a:ea typeface="Consolas"/>
                <a:cs typeface="Consolas"/>
                <a:sym typeface="Consolas"/>
              </a:rPr>
              <a:t>&lt;/style&gt;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&lt;p style=”color: green”&gt;...&lt;/p&gt;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49874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FF"/>
                </a:solidFill>
              </a:rPr>
              <a:t>h1</a:t>
            </a:r>
            <a:endParaRPr sz="2400" b="1">
              <a:solidFill>
                <a:srgbClr val="0000FF"/>
              </a:solidFill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6415450" y="133302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body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641545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p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7843500" y="2265150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p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78435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img</a:t>
            </a:r>
            <a:endParaRPr sz="2400" b="1"/>
          </a:p>
        </p:txBody>
      </p:sp>
      <p:sp>
        <p:nvSpPr>
          <p:cNvPr id="933" name="Shape 933"/>
          <p:cNvSpPr/>
          <p:nvPr/>
        </p:nvSpPr>
        <p:spPr>
          <a:xfrm>
            <a:off x="641545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txt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4987400" y="3197275"/>
            <a:ext cx="989400" cy="61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00FF"/>
                </a:solidFill>
              </a:rPr>
              <a:t>txt</a:t>
            </a:r>
            <a:endParaRPr sz="2400" b="1">
              <a:solidFill>
                <a:srgbClr val="0000FF"/>
              </a:solidFill>
            </a:endParaRPr>
          </a:p>
        </p:txBody>
      </p:sp>
      <p:cxnSp>
        <p:nvCxnSpPr>
          <p:cNvPr id="935" name="Shape 935"/>
          <p:cNvCxnSpPr>
            <a:stCxn id="929" idx="2"/>
            <a:endCxn id="928" idx="0"/>
          </p:cNvCxnSpPr>
          <p:nvPr/>
        </p:nvCxnSpPr>
        <p:spPr>
          <a:xfrm rot="5400000">
            <a:off x="6036700" y="1391675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6" name="Shape 936"/>
          <p:cNvCxnSpPr>
            <a:stCxn id="931" idx="0"/>
            <a:endCxn id="929" idx="2"/>
          </p:cNvCxnSpPr>
          <p:nvPr/>
        </p:nvCxnSpPr>
        <p:spPr>
          <a:xfrm rot="5400000" flipH="1">
            <a:off x="7464750" y="1391700"/>
            <a:ext cx="318900" cy="14280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Shape 937"/>
          <p:cNvCxnSpPr>
            <a:stCxn id="929" idx="2"/>
            <a:endCxn id="930" idx="0"/>
          </p:cNvCxnSpPr>
          <p:nvPr/>
        </p:nvCxnSpPr>
        <p:spPr>
          <a:xfrm rot="-5400000" flipH="1">
            <a:off x="6751000" y="2105375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Shape 938"/>
          <p:cNvCxnSpPr>
            <a:stCxn id="928" idx="2"/>
            <a:endCxn id="934" idx="0"/>
          </p:cNvCxnSpPr>
          <p:nvPr/>
        </p:nvCxnSpPr>
        <p:spPr>
          <a:xfrm rot="-5400000" flipH="1">
            <a:off x="53229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9" name="Shape 939"/>
          <p:cNvCxnSpPr>
            <a:stCxn id="930" idx="2"/>
            <a:endCxn id="933" idx="0"/>
          </p:cNvCxnSpPr>
          <p:nvPr/>
        </p:nvCxnSpPr>
        <p:spPr>
          <a:xfrm rot="-5400000" flipH="1">
            <a:off x="675100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Shape 940"/>
          <p:cNvCxnSpPr>
            <a:stCxn id="931" idx="2"/>
            <a:endCxn id="932" idx="0"/>
          </p:cNvCxnSpPr>
          <p:nvPr/>
        </p:nvCxnSpPr>
        <p:spPr>
          <a:xfrm rot="-5400000" flipH="1">
            <a:off x="8179050" y="3037500"/>
            <a:ext cx="318900" cy="6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2603</Words>
  <Application>Microsoft Office PowerPoint</Application>
  <PresentationFormat>On-screen Show (16:9)</PresentationFormat>
  <Paragraphs>699</Paragraphs>
  <Slides>157</Slides>
  <Notes>157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5" baseType="lpstr">
      <vt:lpstr>Hind</vt:lpstr>
      <vt:lpstr>Roboto</vt:lpstr>
      <vt:lpstr>Allerta Stencil</vt:lpstr>
      <vt:lpstr>Press Start 2P</vt:lpstr>
      <vt:lpstr>Inconsolata</vt:lpstr>
      <vt:lpstr>Arial</vt:lpstr>
      <vt:lpstr>Consolas</vt:lpstr>
      <vt:lpstr>Simple Light</vt:lpstr>
      <vt:lpstr>Rendering performance</vt:lpstr>
      <vt:lpstr>Rendering performance</vt:lpstr>
      <vt:lpstr>Hi, I’m Martin</vt:lpstr>
      <vt:lpstr>Hi, I’m Martin</vt:lpstr>
      <vt:lpstr>Agenda</vt:lpstr>
      <vt:lpstr>Agenda</vt:lpstr>
      <vt:lpstr>Part 1 Computer Graphics 101</vt:lpstr>
      <vt:lpstr>Let’s start with pixels</vt:lpstr>
      <vt:lpstr>Pixels...</vt:lpstr>
      <vt:lpstr>Pixels...</vt:lpstr>
      <vt:lpstr>Pixels...</vt:lpstr>
      <vt:lpstr>Pixels...</vt:lpstr>
      <vt:lpstr>Pixels...</vt:lpstr>
      <vt:lpstr>Pixels = Memory</vt:lpstr>
      <vt:lpstr>Drawing = Writing</vt:lpstr>
      <vt:lpstr>Drawing = Writing</vt:lpstr>
      <vt:lpstr>Drawing = Writing</vt:lpstr>
      <vt:lpstr>Drawing = Writing</vt:lpstr>
      <vt:lpstr>Drawing = Writing</vt:lpstr>
      <vt:lpstr>Concurrency ftw!</vt:lpstr>
      <vt:lpstr>This can get complex</vt:lpstr>
      <vt:lpstr>These are the writes...</vt:lpstr>
      <vt:lpstr>Painting</vt:lpstr>
      <vt:lpstr>Painting</vt:lpstr>
      <vt:lpstr>Painting</vt:lpstr>
      <vt:lpstr>Painting</vt:lpstr>
      <vt:lpstr>Painting</vt:lpstr>
      <vt:lpstr>Painting</vt:lpstr>
      <vt:lpstr>Painting</vt:lpstr>
      <vt:lpstr>Wait,  “uses the GPU”?</vt:lpstr>
      <vt:lpstr>Pipeline (simplified)</vt:lpstr>
      <vt:lpstr>Pipeline (simplified)</vt:lpstr>
      <vt:lpstr>Okay, hold on.</vt:lpstr>
      <vt:lpstr>How OpenGL works</vt:lpstr>
      <vt:lpstr>How OpenGL works</vt:lpstr>
      <vt:lpstr>How OpenGL works</vt:lpstr>
      <vt:lpstr>Fragment shader</vt:lpstr>
      <vt:lpstr>Fragment shader</vt:lpstr>
      <vt:lpstr>Fragment shader</vt:lpstr>
      <vt:lpstr>Fragment shader</vt:lpstr>
      <vt:lpstr>Fragment shader</vt:lpstr>
      <vt:lpstr>Fragment shader</vt:lpstr>
      <vt:lpstr>Real GLSL shader</vt:lpstr>
      <vt:lpstr>Sprite Layer Texture</vt:lpstr>
      <vt:lpstr>Sprites ftw!</vt:lpstr>
      <vt:lpstr>Sprites (layers) ftw!</vt:lpstr>
      <vt:lpstr>Painting Step 0:</vt:lpstr>
      <vt:lpstr>Painting Step 1:</vt:lpstr>
      <vt:lpstr>Painting Step 2:</vt:lpstr>
      <vt:lpstr>Painting Step 3:</vt:lpstr>
      <vt:lpstr>Drawing: Repeat!</vt:lpstr>
      <vt:lpstr>Drawing: Repeat!</vt:lpstr>
      <vt:lpstr>Compositing?</vt:lpstr>
      <vt:lpstr>Compositing?</vt:lpstr>
      <vt:lpstr>Compositing?</vt:lpstr>
      <vt:lpstr>How to composite?</vt:lpstr>
      <vt:lpstr>How to composite?</vt:lpstr>
      <vt:lpstr>How to composite?</vt:lpstr>
      <vt:lpstr>How to composite?</vt:lpstr>
      <vt:lpstr>How to composite?</vt:lpstr>
      <vt:lpstr>CSS blend modes</vt:lpstr>
      <vt:lpstr>Example: “screen”</vt:lpstr>
      <vt:lpstr>More compositing!</vt:lpstr>
      <vt:lpstr>More compositing!</vt:lpstr>
      <vt:lpstr>More compositing!</vt:lpstr>
      <vt:lpstr>Rotation!</vt:lpstr>
      <vt:lpstr>Composite only</vt:lpstr>
      <vt:lpstr>Composite only</vt:lpstr>
      <vt:lpstr>Composite only</vt:lpstr>
      <vt:lpstr>Composite only</vt:lpstr>
      <vt:lpstr>Composite-only filters</vt:lpstr>
      <vt:lpstr>Composite-only​ f​ilters</vt:lpstr>
      <vt:lpstr>Composite-only​ f​ilters</vt:lpstr>
      <vt:lpstr>Composite-only​ f​ilters</vt:lpstr>
      <vt:lpstr>Composite-only​ f​ilters</vt:lpstr>
      <vt:lpstr>Composite-only​ f​ilters</vt:lpstr>
      <vt:lpstr>Compositing:</vt:lpstr>
      <vt:lpstr>Return of the pipeline</vt:lpstr>
      <vt:lpstr>Recap Part 1:</vt:lpstr>
      <vt:lpstr>Recap Part 1:</vt:lpstr>
      <vt:lpstr>Recap Part 1:</vt:lpstr>
      <vt:lpstr>Recap Part 1:</vt:lpstr>
      <vt:lpstr>Recap Part 1:</vt:lpstr>
      <vt:lpstr>Part 2:  Browser rendering</vt:lpstr>
      <vt:lpstr>The art of performance</vt:lpstr>
      <vt:lpstr>Parsing</vt:lpstr>
      <vt:lpstr>Parsing</vt:lpstr>
      <vt:lpstr>Parsing</vt:lpstr>
      <vt:lpstr>Parsing</vt:lpstr>
      <vt:lpstr>Tree building</vt:lpstr>
      <vt:lpstr>Tree building</vt:lpstr>
      <vt:lpstr>Tree building</vt:lpstr>
      <vt:lpstr>Tree building</vt:lpstr>
      <vt:lpstr>Tree building</vt:lpstr>
      <vt:lpstr>Tree building</vt:lpstr>
      <vt:lpstr>Tree building</vt:lpstr>
      <vt:lpstr>Tree building</vt:lpstr>
      <vt:lpstr>Tree building</vt:lpstr>
      <vt:lpstr>Tree building</vt:lpstr>
      <vt:lpstr>Tree building</vt:lpstr>
      <vt:lpstr>Layouting</vt:lpstr>
      <vt:lpstr>Paint</vt:lpstr>
      <vt:lpstr>But now: JavaScript</vt:lpstr>
      <vt:lpstr>Different paths forward</vt:lpstr>
      <vt:lpstr>But now: JavaScript</vt:lpstr>
      <vt:lpstr>Let’s play a game...</vt:lpstr>
      <vt:lpstr>Let’s play a game...</vt:lpstr>
      <vt:lpstr>Will it paint?</vt:lpstr>
      <vt:lpstr>Yes.</vt:lpstr>
      <vt:lpstr>WHY U NO COMPOSITE? </vt:lpstr>
      <vt:lpstr>Why does it paint?</vt:lpstr>
      <vt:lpstr>Why does it paint?</vt:lpstr>
      <vt:lpstr>Why does it paint?</vt:lpstr>
      <vt:lpstr>Why does it paint?</vt:lpstr>
      <vt:lpstr>Why does it paint?</vt:lpstr>
      <vt:lpstr>Why does it paint?</vt:lpstr>
      <vt:lpstr>Let’s play again...</vt:lpstr>
      <vt:lpstr>Will it paint?</vt:lpstr>
      <vt:lpstr>No. 3D transform</vt:lpstr>
      <vt:lpstr>Round 3:</vt:lpstr>
      <vt:lpstr>Will it paint?</vt:lpstr>
      <vt:lpstr>No. Composite-only anim</vt:lpstr>
      <vt:lpstr>Using will-change</vt:lpstr>
      <vt:lpstr>Using will-change</vt:lpstr>
      <vt:lpstr>Using will-change</vt:lpstr>
      <vt:lpstr>Using will-change</vt:lpstr>
      <vt:lpstr>Using will-change</vt:lpstr>
      <vt:lpstr>Using will-change</vt:lpstr>
      <vt:lpstr>Using will-change</vt:lpstr>
      <vt:lpstr>Devtools ftw!</vt:lpstr>
      <vt:lpstr>Devtools ftw!</vt:lpstr>
      <vt:lpstr>Devtools ftw!</vt:lpstr>
      <vt:lpstr>Browser summary</vt:lpstr>
      <vt:lpstr>Browser summary</vt:lpstr>
      <vt:lpstr>Browser summary</vt:lpstr>
      <vt:lpstr>Browser summary</vt:lpstr>
      <vt:lpstr>Browser summary</vt:lpstr>
      <vt:lpstr>Measure then optimise</vt:lpstr>
      <vt:lpstr>Thank you!</vt:lpstr>
      <vt:lpstr>Part 3: Canvas2D &amp; WebGL</vt:lpstr>
      <vt:lpstr>So &lt;canvas&gt; is a layer...</vt:lpstr>
      <vt:lpstr>Canvas 2D test drive</vt:lpstr>
      <vt:lpstr>Canvas 2D result</vt:lpstr>
      <vt:lpstr>Canvas 2D result</vt:lpstr>
      <vt:lpstr>What about WebGL?</vt:lpstr>
      <vt:lpstr>What about WebGL?</vt:lpstr>
      <vt:lpstr>WebGL result</vt:lpstr>
      <vt:lpstr>Accelerated Canvas2D</vt:lpstr>
      <vt:lpstr>Yes.</vt:lpstr>
      <vt:lpstr>Yes.</vt:lpstr>
      <vt:lpstr>WebGL all the things?</vt:lpstr>
      <vt:lpstr>No.</vt:lpstr>
      <vt:lpstr>Use the right tool</vt:lpstr>
      <vt:lpstr>Use the right tool</vt:lpstr>
      <vt:lpstr>Use the right tool</vt:lpstr>
      <vt:lpstr>Use the right tool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Rendering performance</dc:title>
  <cp:lastModifiedBy>Ruben NARANJO IZQUIERDO</cp:lastModifiedBy>
  <cp:revision>5</cp:revision>
  <dcterms:modified xsi:type="dcterms:W3CDTF">2018-04-26T10:01:53Z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729435dd-3227-4875-9e67-b56aefe0388e</vt:lpwstr>
  </property>
  <property fmtid="{D5CDD505-2E9C-101B-9397-08002B2CF9AE}" pid="3" name="OriginatingUser">
    <vt:lpwstr>rnaranjoizquierdo</vt:lpwstr>
  </property>
  <property fmtid="{D5CDD505-2E9C-101B-9397-08002B2CF9AE}" pid="4" name="CLASSIFICATION">
    <vt:lpwstr>RESTRICTED</vt:lpwstr>
  </property>
</Properties>
</file>